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3"/>
  </p:sldMasterIdLst>
  <p:notesMasterIdLst>
    <p:notesMasterId r:id="rId10"/>
  </p:notesMasterIdLst>
  <p:sldIdLst>
    <p:sldId id="256" r:id="rId4"/>
    <p:sldId id="257" r:id="rId5"/>
    <p:sldId id="276" r:id="rId6"/>
    <p:sldId id="265" r:id="rId7"/>
    <p:sldId id="259" r:id="rId8"/>
    <p:sldId id="292" r:id="rId9"/>
    <p:sldId id="316" r:id="rId11"/>
    <p:sldId id="258" r:id="rId12"/>
    <p:sldId id="314" r:id="rId13"/>
    <p:sldId id="322" r:id="rId14"/>
    <p:sldId id="323" r:id="rId15"/>
    <p:sldId id="262" r:id="rId16"/>
    <p:sldId id="320" r:id="rId17"/>
    <p:sldId id="315" r:id="rId18"/>
    <p:sldId id="321" r:id="rId19"/>
    <p:sldId id="263" r:id="rId20"/>
    <p:sldId id="317" r:id="rId21"/>
    <p:sldId id="318" r:id="rId22"/>
    <p:sldId id="319" r:id="rId23"/>
    <p:sldId id="274" r:id="rId24"/>
  </p:sldIdLst>
  <p:sldSz cx="12192000" cy="6858000"/>
  <p:notesSz cx="6858000" cy="9144000"/>
  <p:embeddedFontLst>
    <p:embeddedFont>
      <p:font typeface="等线" panose="02010600030101010101" charset="-122"/>
      <p:regular r:id="rId28"/>
      <p:bold r:id="rId29"/>
    </p:embeddedFont>
    <p:embeddedFont>
      <p:font typeface="David" panose="020E0502060401010101" pitchFamily="34" charset="-79"/>
      <p:regular r:id="rId30"/>
      <p:bold r:id="rId31"/>
    </p:embeddedFont>
    <p:embeddedFont>
      <p:font typeface="方正兰亭纤黑_GBK" panose="02010600030101010101" charset="-122"/>
      <p:regular r:id="rId32"/>
    </p:embeddedFont>
    <p:embeddedFont>
      <p:font typeface="等线 Light" panose="02010600030101010101" charset="-122"/>
      <p:regular r:id="rId33"/>
    </p:embeddedFont>
    <p:embeddedFont>
      <p:font typeface="方正兰亭粗黑简体" panose="02010600030101010101" charset="-122"/>
      <p:regular r:id="rId3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3762"/>
    <a:srgbClr val="1D518D"/>
    <a:srgbClr val="1AA4C0"/>
    <a:srgbClr val="11578A"/>
    <a:srgbClr val="157993"/>
    <a:srgbClr val="1D548D"/>
    <a:srgbClr val="1B9DBB"/>
    <a:srgbClr val="157992"/>
    <a:srgbClr val="1794AD"/>
    <a:srgbClr val="2863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771" autoAdjust="0"/>
    <p:restoredTop sz="94660"/>
  </p:normalViewPr>
  <p:slideViewPr>
    <p:cSldViewPr snapToGrid="0">
      <p:cViewPr>
        <p:scale>
          <a:sx n="50" d="100"/>
          <a:sy n="50" d="100"/>
        </p:scale>
        <p:origin x="1339" y="706"/>
      </p:cViewPr>
      <p:guideLst>
        <p:guide orient="horz" pos="2136"/>
        <p:guide pos="386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4" Type="http://schemas.openxmlformats.org/officeDocument/2006/relationships/font" Target="fonts/font7.fntdata"/><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Master" Target="slideMasters/slideMaster2.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EA4C28C-AEC8-4339-A686-44EB55C7D4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B80C4-BC03-4828-9983-2344FFB064D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A4C28C-AEC8-4339-A686-44EB55C7D46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0B80C4-BC03-4828-9983-2344FFB064D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A4C28C-AEC8-4339-A686-44EB55C7D46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0B80C4-BC03-4828-9983-2344FFB064D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7" Type="http://schemas.openxmlformats.org/officeDocument/2006/relationships/slideLayout" Target="../slideLayouts/slideLayout1.xml"/><Relationship Id="rId16" Type="http://schemas.openxmlformats.org/officeDocument/2006/relationships/image" Target="../media/image3.png"/><Relationship Id="rId15" Type="http://schemas.microsoft.com/office/2007/relationships/media" Target="../media/media1.mp3"/><Relationship Id="rId14" Type="http://schemas.openxmlformats.org/officeDocument/2006/relationships/audio" Target="../media/media1.mp3"/><Relationship Id="rId13" Type="http://schemas.openxmlformats.org/officeDocument/2006/relationships/image" Target="../media/image2.png"/><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6" Type="http://schemas.openxmlformats.org/officeDocument/2006/relationships/slideLayout" Target="../slideLayouts/slideLayout2.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tags" Target="../tags/tag51.xml"/></Relationships>
</file>

<file path=ppt/slides/_rels/slide13.xml.rels><?xml version="1.0" encoding="UTF-8" standalone="yes"?>
<Relationships xmlns="http://schemas.openxmlformats.org/package/2006/relationships"><Relationship Id="rId9" Type="http://schemas.openxmlformats.org/officeDocument/2006/relationships/tags" Target="../tags/tag65.xml"/><Relationship Id="rId8" Type="http://schemas.openxmlformats.org/officeDocument/2006/relationships/tags" Target="../tags/tag64.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0" Type="http://schemas.openxmlformats.org/officeDocument/2006/relationships/slideLayout" Target="../slideLayouts/slideLayout2.xml"/><Relationship Id="rId2" Type="http://schemas.openxmlformats.org/officeDocument/2006/relationships/tags" Target="../tags/tag58.xml"/><Relationship Id="rId19" Type="http://schemas.openxmlformats.org/officeDocument/2006/relationships/tags" Target="../tags/tag75.xml"/><Relationship Id="rId18" Type="http://schemas.openxmlformats.org/officeDocument/2006/relationships/tags" Target="../tags/tag74.xml"/><Relationship Id="rId17" Type="http://schemas.openxmlformats.org/officeDocument/2006/relationships/tags" Target="../tags/tag73.xml"/><Relationship Id="rId16" Type="http://schemas.openxmlformats.org/officeDocument/2006/relationships/tags" Target="../tags/tag72.xml"/><Relationship Id="rId15" Type="http://schemas.openxmlformats.org/officeDocument/2006/relationships/tags" Target="../tags/tag71.xml"/><Relationship Id="rId14" Type="http://schemas.openxmlformats.org/officeDocument/2006/relationships/tags" Target="../tags/tag70.xml"/><Relationship Id="rId13" Type="http://schemas.openxmlformats.org/officeDocument/2006/relationships/tags" Target="../tags/tag69.xml"/><Relationship Id="rId12" Type="http://schemas.openxmlformats.org/officeDocument/2006/relationships/tags" Target="../tags/tag68.xml"/><Relationship Id="rId11" Type="http://schemas.openxmlformats.org/officeDocument/2006/relationships/tags" Target="../tags/tag67.xml"/><Relationship Id="rId10" Type="http://schemas.openxmlformats.org/officeDocument/2006/relationships/tags" Target="../tags/tag66.xml"/><Relationship Id="rId1" Type="http://schemas.openxmlformats.org/officeDocument/2006/relationships/tags" Target="../tags/tag57.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image" Target="../media/image5.png"/><Relationship Id="rId3" Type="http://schemas.openxmlformats.org/officeDocument/2006/relationships/tags" Target="../tags/tag77.xml"/><Relationship Id="rId2" Type="http://schemas.openxmlformats.org/officeDocument/2006/relationships/image" Target="../media/image4.png"/><Relationship Id="rId1" Type="http://schemas.openxmlformats.org/officeDocument/2006/relationships/tags" Target="../tags/tag76.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tags" Target="../tags/tag80.xml"/></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tags" Target="../tags/tag8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tags" Target="../tags/tag92.xml"/><Relationship Id="rId3" Type="http://schemas.openxmlformats.org/officeDocument/2006/relationships/tags" Target="../tags/tag91.xml"/><Relationship Id="rId23" Type="http://schemas.openxmlformats.org/officeDocument/2006/relationships/slideLayout" Target="../slideLayouts/slideLayout2.xml"/><Relationship Id="rId22" Type="http://schemas.openxmlformats.org/officeDocument/2006/relationships/tags" Target="../tags/tag110.xml"/><Relationship Id="rId21" Type="http://schemas.openxmlformats.org/officeDocument/2006/relationships/tags" Target="../tags/tag109.xml"/><Relationship Id="rId20" Type="http://schemas.openxmlformats.org/officeDocument/2006/relationships/tags" Target="../tags/tag108.xml"/><Relationship Id="rId2" Type="http://schemas.openxmlformats.org/officeDocument/2006/relationships/tags" Target="../tags/tag90.xml"/><Relationship Id="rId19" Type="http://schemas.openxmlformats.org/officeDocument/2006/relationships/tags" Target="../tags/tag107.xml"/><Relationship Id="rId18" Type="http://schemas.openxmlformats.org/officeDocument/2006/relationships/tags" Target="../tags/tag106.xml"/><Relationship Id="rId17" Type="http://schemas.openxmlformats.org/officeDocument/2006/relationships/tags" Target="../tags/tag105.xml"/><Relationship Id="rId16" Type="http://schemas.openxmlformats.org/officeDocument/2006/relationships/tags" Target="../tags/tag104.xml"/><Relationship Id="rId15" Type="http://schemas.openxmlformats.org/officeDocument/2006/relationships/tags" Target="../tags/tag103.xml"/><Relationship Id="rId14" Type="http://schemas.openxmlformats.org/officeDocument/2006/relationships/tags" Target="../tags/tag102.xml"/><Relationship Id="rId13" Type="http://schemas.openxmlformats.org/officeDocument/2006/relationships/tags" Target="../tags/tag101.xml"/><Relationship Id="rId12" Type="http://schemas.openxmlformats.org/officeDocument/2006/relationships/tags" Target="../tags/tag100.xml"/><Relationship Id="rId11" Type="http://schemas.openxmlformats.org/officeDocument/2006/relationships/tags" Target="../tags/tag99.xml"/><Relationship Id="rId10" Type="http://schemas.openxmlformats.org/officeDocument/2006/relationships/tags" Target="../tags/tag98.xml"/><Relationship Id="rId1" Type="http://schemas.openxmlformats.org/officeDocument/2006/relationships/tags" Target="../tags/tag8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image" Target="../media/image5.png"/><Relationship Id="rId3" Type="http://schemas.openxmlformats.org/officeDocument/2006/relationships/tags" Target="../tags/tag18.xml"/><Relationship Id="rId2" Type="http://schemas.openxmlformats.org/officeDocument/2006/relationships/image" Target="../media/image4.png"/><Relationship Id="rId1" Type="http://schemas.openxmlformats.org/officeDocument/2006/relationships/tags" Target="../tags/tag17.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image" Target="../media/image5.png"/><Relationship Id="rId3" Type="http://schemas.openxmlformats.org/officeDocument/2006/relationships/tags" Target="../tags/tag22.xml"/><Relationship Id="rId2" Type="http://schemas.openxmlformats.org/officeDocument/2006/relationships/image" Target="../media/image4.png"/><Relationship Id="rId1" Type="http://schemas.openxmlformats.org/officeDocument/2006/relationships/tags" Target="../tags/tag21.xml"/></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2.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tags" Target="../tags/tag25.xml"/></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tags" Target="../tags/tag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A_椭圆 14"/>
          <p:cNvSpPr/>
          <p:nvPr>
            <p:custDataLst>
              <p:tags r:id="rId1"/>
            </p:custDataLst>
          </p:nvPr>
        </p:nvSpPr>
        <p:spPr>
          <a:xfrm>
            <a:off x="6613947" y="1956388"/>
            <a:ext cx="673510" cy="673510"/>
          </a:xfrm>
          <a:prstGeom prst="ellipse">
            <a:avLst/>
          </a:prstGeom>
          <a:gradFill>
            <a:gsLst>
              <a:gs pos="98667">
                <a:srgbClr val="25A0B5">
                  <a:alpha val="33000"/>
                </a:srgbClr>
              </a:gs>
              <a:gs pos="72000">
                <a:srgbClr val="1E8292">
                  <a:alpha val="47000"/>
                </a:srgbClr>
              </a:gs>
              <a:gs pos="23000">
                <a:srgbClr val="2662AA">
                  <a:alpha val="47000"/>
                </a:srgb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PA_椭圆 12"/>
          <p:cNvSpPr/>
          <p:nvPr>
            <p:custDataLst>
              <p:tags r:id="rId2"/>
            </p:custDataLst>
          </p:nvPr>
        </p:nvSpPr>
        <p:spPr>
          <a:xfrm>
            <a:off x="1169088" y="2575390"/>
            <a:ext cx="983804" cy="983804"/>
          </a:xfrm>
          <a:prstGeom prst="ellipse">
            <a:avLst/>
          </a:prstGeom>
          <a:gradFill>
            <a:gsLst>
              <a:gs pos="100000">
                <a:srgbClr val="1E8292">
                  <a:alpha val="47000"/>
                </a:srgbClr>
              </a:gs>
              <a:gs pos="23000">
                <a:srgbClr val="2662AA">
                  <a:alpha val="47000"/>
                </a:srgb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PA_直接连接符 26"/>
          <p:cNvCxnSpPr/>
          <p:nvPr>
            <p:custDataLst>
              <p:tags r:id="rId3"/>
            </p:custDataLst>
          </p:nvPr>
        </p:nvCxnSpPr>
        <p:spPr>
          <a:xfrm flipH="1">
            <a:off x="8955272" y="-155448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28" name="PA_直接连接符 27"/>
          <p:cNvCxnSpPr/>
          <p:nvPr>
            <p:custDataLst>
              <p:tags r:id="rId4"/>
            </p:custDataLst>
          </p:nvPr>
        </p:nvCxnSpPr>
        <p:spPr>
          <a:xfrm flipH="1">
            <a:off x="16441239" y="-175260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29" name="PA_直接连接符 28"/>
          <p:cNvCxnSpPr/>
          <p:nvPr>
            <p:custDataLst>
              <p:tags r:id="rId5"/>
            </p:custDataLst>
          </p:nvPr>
        </p:nvCxnSpPr>
        <p:spPr>
          <a:xfrm flipH="1">
            <a:off x="12711341" y="290583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30" name="PA_直接连接符 29"/>
          <p:cNvCxnSpPr/>
          <p:nvPr>
            <p:custDataLst>
              <p:tags r:id="rId6"/>
            </p:custDataLst>
          </p:nvPr>
        </p:nvCxnSpPr>
        <p:spPr>
          <a:xfrm flipH="1">
            <a:off x="13430247" y="121920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31" name="PA_直接连接符 30"/>
          <p:cNvCxnSpPr/>
          <p:nvPr>
            <p:custDataLst>
              <p:tags r:id="rId7"/>
            </p:custDataLst>
          </p:nvPr>
        </p:nvCxnSpPr>
        <p:spPr>
          <a:xfrm flipH="1">
            <a:off x="13241330" y="-175260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12" name="PA_椭圆 11"/>
          <p:cNvSpPr/>
          <p:nvPr>
            <p:custDataLst>
              <p:tags r:id="rId8"/>
            </p:custDataLst>
          </p:nvPr>
        </p:nvSpPr>
        <p:spPr>
          <a:xfrm>
            <a:off x="9607032" y="4348722"/>
            <a:ext cx="1852246" cy="1852246"/>
          </a:xfrm>
          <a:prstGeom prst="ellipse">
            <a:avLst/>
          </a:prstGeom>
          <a:gradFill>
            <a:gsLst>
              <a:gs pos="0">
                <a:srgbClr val="157E94">
                  <a:alpha val="43000"/>
                </a:srgbClr>
              </a:gs>
              <a:gs pos="58000">
                <a:srgbClr val="11578A"/>
              </a:gs>
            </a:gsLst>
            <a:lin ang="1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PA_直接连接符 32"/>
          <p:cNvCxnSpPr/>
          <p:nvPr>
            <p:custDataLst>
              <p:tags r:id="rId9"/>
            </p:custDataLst>
          </p:nvPr>
        </p:nvCxnSpPr>
        <p:spPr>
          <a:xfrm flipH="1">
            <a:off x="16441238" y="195638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4" name="PA_ACE_文本框 3"/>
          <p:cNvSpPr txBox="1"/>
          <p:nvPr>
            <p:custDataLst>
              <p:tags r:id="rId10"/>
            </p:custDataLst>
          </p:nvPr>
        </p:nvSpPr>
        <p:spPr>
          <a:xfrm>
            <a:off x="2439363" y="2137668"/>
            <a:ext cx="7313295" cy="768350"/>
          </a:xfrm>
          <a:prstGeom prst="rect">
            <a:avLst/>
          </a:prstGeom>
          <a:noFill/>
        </p:spPr>
        <p:txBody>
          <a:bodyPr wrap="none" rtlCol="0">
            <a:spAutoFit/>
          </a:bodyPr>
          <a:lstStyle/>
          <a:p>
            <a:pPr algn="ctr"/>
            <a:r>
              <a:rPr lang="en-US" altLang="zh-CN" sz="4400" dirty="0">
                <a:solidFill>
                  <a:schemeClr val="bg1"/>
                </a:solidFill>
                <a:latin typeface="思源黑体 CN Light" panose="020B0300000000000000" pitchFamily="34" charset="-122"/>
                <a:ea typeface="思源黑体 CN Light" panose="020B0300000000000000" pitchFamily="34" charset="-122"/>
                <a:sym typeface="+mn-ea"/>
              </a:rPr>
              <a:t>“</a:t>
            </a:r>
            <a:r>
              <a:rPr lang="zh-CN" altLang="en-US" sz="4400" dirty="0">
                <a:solidFill>
                  <a:schemeClr val="bg1"/>
                </a:solidFill>
                <a:latin typeface="思源黑体 CN Light" panose="020B0300000000000000" pitchFamily="34" charset="-122"/>
                <a:ea typeface="思源黑体 CN Light" panose="020B0300000000000000" pitchFamily="34" charset="-122"/>
                <a:sym typeface="+mn-ea"/>
              </a:rPr>
              <a:t>乐闪</a:t>
            </a:r>
            <a:r>
              <a:rPr lang="en-US" altLang="zh-CN" sz="4400" dirty="0">
                <a:solidFill>
                  <a:schemeClr val="bg1"/>
                </a:solidFill>
                <a:latin typeface="思源黑体 CN Light" panose="020B0300000000000000" pitchFamily="34" charset="-122"/>
                <a:ea typeface="思源黑体 CN Light" panose="020B0300000000000000" pitchFamily="34" charset="-122"/>
                <a:sym typeface="+mn-ea"/>
              </a:rPr>
              <a:t>”</a:t>
            </a:r>
            <a:r>
              <a:rPr lang="zh-CN" altLang="en-US" sz="4400" dirty="0">
                <a:solidFill>
                  <a:schemeClr val="bg1"/>
                </a:solidFill>
                <a:latin typeface="思源黑体 CN Light" panose="020B0300000000000000" pitchFamily="34" charset="-122"/>
                <a:ea typeface="思源黑体 CN Light" panose="020B0300000000000000" pitchFamily="34" charset="-122"/>
                <a:sym typeface="+mn-ea"/>
              </a:rPr>
              <a:t>短视频</a:t>
            </a:r>
            <a:r>
              <a:rPr lang="en-US" altLang="zh-CN" sz="4400" dirty="0">
                <a:solidFill>
                  <a:schemeClr val="bg1"/>
                </a:solidFill>
                <a:latin typeface="思源黑体 CN Light" panose="020B0300000000000000" pitchFamily="34" charset="-122"/>
                <a:ea typeface="思源黑体 CN Light" panose="020B0300000000000000" pitchFamily="34" charset="-122"/>
                <a:sym typeface="+mn-ea"/>
              </a:rPr>
              <a:t>APP</a:t>
            </a:r>
            <a:r>
              <a:rPr lang="zh-CN" altLang="en-US" sz="4400" dirty="0">
                <a:solidFill>
                  <a:schemeClr val="bg1"/>
                </a:solidFill>
                <a:latin typeface="思源黑体 CN Light" panose="020B0300000000000000" pitchFamily="34" charset="-122"/>
                <a:ea typeface="思源黑体 CN Light" panose="020B0300000000000000" pitchFamily="34" charset="-122"/>
                <a:sym typeface="+mn-ea"/>
              </a:rPr>
              <a:t>项目汇报</a:t>
            </a:r>
            <a:endParaRPr lang="zh-CN" altLang="en-US" sz="4400" dirty="0">
              <a:gradFill>
                <a:gsLst>
                  <a:gs pos="37000">
                    <a:srgbClr val="1797B1"/>
                  </a:gs>
                  <a:gs pos="0">
                    <a:srgbClr val="C0DEF6"/>
                  </a:gs>
                  <a:gs pos="100000">
                    <a:srgbClr val="148195"/>
                  </a:gs>
                  <a:gs pos="68000">
                    <a:srgbClr val="C7E6F5"/>
                  </a:gs>
                </a:gsLst>
                <a:lin ang="0" scaled="0"/>
              </a:gradFill>
              <a:latin typeface="思源黑体 CN Light" panose="020B0300000000000000" pitchFamily="34" charset="-122"/>
              <a:ea typeface="思源黑体 CN Light" panose="020B0300000000000000" pitchFamily="34" charset="-122"/>
            </a:endParaRPr>
          </a:p>
        </p:txBody>
      </p:sp>
      <p:grpSp>
        <p:nvGrpSpPr>
          <p:cNvPr id="49" name="PA_组合 48"/>
          <p:cNvGrpSpPr/>
          <p:nvPr>
            <p:custDataLst>
              <p:tags r:id="rId11"/>
            </p:custDataLst>
          </p:nvPr>
        </p:nvGrpSpPr>
        <p:grpSpPr>
          <a:xfrm>
            <a:off x="4886325" y="3042285"/>
            <a:ext cx="2419985" cy="516890"/>
            <a:chOff x="4178461" y="2905839"/>
            <a:chExt cx="3925309" cy="516933"/>
          </a:xfrm>
        </p:grpSpPr>
        <p:sp>
          <p:nvSpPr>
            <p:cNvPr id="14" name="矩形: 圆角 13"/>
            <p:cNvSpPr/>
            <p:nvPr/>
          </p:nvSpPr>
          <p:spPr>
            <a:xfrm>
              <a:off x="4178461" y="2905839"/>
              <a:ext cx="3886200" cy="516933"/>
            </a:xfrm>
            <a:prstGeom prst="roundRect">
              <a:avLst>
                <a:gd name="adj" fmla="val 42463"/>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4352712" y="2945569"/>
              <a:ext cx="3751058" cy="437551"/>
            </a:xfrm>
            <a:prstGeom prst="rect">
              <a:avLst/>
            </a:prstGeom>
            <a:noFill/>
          </p:spPr>
          <p:txBody>
            <a:bodyPr wrap="square" rtlCol="0">
              <a:spAutoFit/>
            </a:bodyPr>
            <a:lstStyle/>
            <a:p>
              <a:r>
                <a:rPr lang="zh-CN" altLang="en-US" sz="2250" dirty="0">
                  <a:solidFill>
                    <a:srgbClr val="1E648A"/>
                  </a:solidFill>
                  <a:latin typeface="思源黑体 CN Light" panose="020B0300000000000000" pitchFamily="34" charset="-122"/>
                  <a:ea typeface="思源黑体 CN Light" panose="020B0300000000000000" pitchFamily="34" charset="-122"/>
                </a:rPr>
                <a:t>小组</a:t>
              </a:r>
              <a:r>
                <a:rPr lang="en-US" altLang="zh-CN" sz="2250" dirty="0">
                  <a:solidFill>
                    <a:srgbClr val="1E648A"/>
                  </a:solidFill>
                  <a:latin typeface="思源黑体 CN Light" panose="020B0300000000000000" pitchFamily="34" charset="-122"/>
                  <a:ea typeface="思源黑体 CN Light" panose="020B0300000000000000" pitchFamily="34" charset="-122"/>
                </a:rPr>
                <a:t>se3-se1601 </a:t>
              </a:r>
              <a:endParaRPr lang="en-US" altLang="zh-CN" sz="2250" dirty="0">
                <a:solidFill>
                  <a:srgbClr val="1E648A"/>
                </a:solidFill>
                <a:latin typeface="思源黑体 CN Light" panose="020B0300000000000000" pitchFamily="34" charset="-122"/>
                <a:ea typeface="思源黑体 CN Light" panose="020B0300000000000000" pitchFamily="34" charset="-122"/>
              </a:endParaRPr>
            </a:p>
          </p:txBody>
        </p:sp>
      </p:grpSp>
      <p:pic>
        <p:nvPicPr>
          <p:cNvPr id="50" name="PA_图片 49"/>
          <p:cNvPicPr>
            <a:picLocks noChangeAspect="1"/>
          </p:cNvPicPr>
          <p:nvPr>
            <p:custDataLst>
              <p:tags r:id="rId12"/>
            </p:custDataLst>
          </p:nvPr>
        </p:nvPicPr>
        <p:blipFill>
          <a:blip r:embed="rId13" cstate="print">
            <a:extLst>
              <a:ext uri="{28A0092B-C50C-407E-A947-70E740481C1C}">
                <a14:useLocalDpi xmlns:a14="http://schemas.microsoft.com/office/drawing/2010/main" val="0"/>
              </a:ext>
            </a:extLst>
          </a:blip>
          <a:stretch>
            <a:fillRect/>
          </a:stretch>
        </p:blipFill>
        <p:spPr>
          <a:xfrm>
            <a:off x="972820" y="3185795"/>
            <a:ext cx="2880995" cy="1621790"/>
          </a:xfrm>
          <a:prstGeom prst="rect">
            <a:avLst/>
          </a:prstGeom>
        </p:spPr>
      </p:pic>
      <p:pic>
        <p:nvPicPr>
          <p:cNvPr id="2" name="马志强+合肥+15556585465">
            <a:hlinkClick r:id="" action="ppaction://media"/>
          </p:cNvPr>
          <p:cNvPicPr>
            <a:picLocks noChangeAspect="1"/>
          </p:cNvPicPr>
          <p:nvPr>
            <a:audioFile r:link="rId14"/>
            <p:extLst>
              <p:ext uri="{DAA4B4D4-6D71-4841-9C94-3DE7FCFB9230}">
                <p14:media xmlns:p14="http://schemas.microsoft.com/office/powerpoint/2010/main" r:embed="rId15"/>
              </p:ext>
            </p:extLst>
          </p:nvPr>
        </p:nvPicPr>
        <p:blipFill>
          <a:blip r:embed="rId16"/>
          <a:stretch>
            <a:fillRect/>
          </a:stretch>
        </p:blipFill>
        <p:spPr>
          <a:xfrm>
            <a:off x="13126505" y="-938101"/>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horizontal)">
                                      <p:cBhvr>
                                        <p:cTn id="13" dur="500"/>
                                        <p:tgtEl>
                                          <p:spTgt spid="12"/>
                                        </p:tgtEl>
                                      </p:cBhvr>
                                    </p:animEffect>
                                  </p:childTnLst>
                                </p:cTn>
                              </p:par>
                              <p:par>
                                <p:cTn id="14" presetID="20" presetClass="entr" presetSubtype="0" fill="hold" nodeType="withEffect">
                                  <p:stCondLst>
                                    <p:cond delay="1000"/>
                                  </p:stCondLst>
                                  <p:childTnLst>
                                    <p:set>
                                      <p:cBhvr>
                                        <p:cTn id="15" dur="1" fill="hold">
                                          <p:stCondLst>
                                            <p:cond delay="0"/>
                                          </p:stCondLst>
                                        </p:cTn>
                                        <p:tgtEl>
                                          <p:spTgt spid="50"/>
                                        </p:tgtEl>
                                        <p:attrNameLst>
                                          <p:attrName>style.visibility</p:attrName>
                                        </p:attrNameLst>
                                      </p:cBhvr>
                                      <p:to>
                                        <p:strVal val="visible"/>
                                      </p:to>
                                    </p:set>
                                    <p:animEffect transition="in" filter="wedge">
                                      <p:cBhvr>
                                        <p:cTn id="16" dur="500"/>
                                        <p:tgtEl>
                                          <p:spTgt spid="50"/>
                                        </p:tgtEl>
                                      </p:cBhvr>
                                    </p:animEffect>
                                  </p:childTnLst>
                                </p:cTn>
                              </p:par>
                              <p:par>
                                <p:cTn id="17" presetID="35" presetClass="path" presetSubtype="0" repeatCount="indefinite" decel="86000" fill="hold" nodeType="withEffect">
                                  <p:stCondLst>
                                    <p:cond delay="1000"/>
                                  </p:stCondLst>
                                  <p:childTnLst>
                                    <p:animMotion origin="layout" path="M -4.375E-6 -4.44444E-6 L -1.1388 1.05672 " pathEditMode="relative" rAng="0" ptsTypes="AA">
                                      <p:cBhvr>
                                        <p:cTn id="18" dur="5000" fill="hold"/>
                                        <p:tgtEl>
                                          <p:spTgt spid="27"/>
                                        </p:tgtEl>
                                        <p:attrNameLst>
                                          <p:attrName>ppt_x</p:attrName>
                                          <p:attrName>ppt_y</p:attrName>
                                        </p:attrNameLst>
                                      </p:cBhvr>
                                      <p:rCtr x="-56940" y="52824"/>
                                    </p:animMotion>
                                  </p:childTnLst>
                                </p:cTn>
                              </p:par>
                              <p:par>
                                <p:cTn id="19" presetID="35" presetClass="path" presetSubtype="0" repeatCount="indefinite" decel="70000" fill="hold" nodeType="withEffect">
                                  <p:stCondLst>
                                    <p:cond delay="200"/>
                                  </p:stCondLst>
                                  <p:childTnLst>
                                    <p:animMotion origin="layout" path="M 3.75E-6 7.40741E-7 L -1.46823 1.3625 " pathEditMode="relative" rAng="0" ptsTypes="AA">
                                      <p:cBhvr>
                                        <p:cTn id="20" dur="5000" fill="hold"/>
                                        <p:tgtEl>
                                          <p:spTgt spid="31"/>
                                        </p:tgtEl>
                                        <p:attrNameLst>
                                          <p:attrName>ppt_x</p:attrName>
                                          <p:attrName>ppt_y</p:attrName>
                                        </p:attrNameLst>
                                      </p:cBhvr>
                                      <p:rCtr x="-73411" y="68125"/>
                                    </p:animMotion>
                                  </p:childTnLst>
                                </p:cTn>
                              </p:par>
                              <p:par>
                                <p:cTn id="21" presetID="35" presetClass="path" presetSubtype="0" repeatCount="indefinite" decel="44000" fill="hold" nodeType="withEffect">
                                  <p:stCondLst>
                                    <p:cond delay="500"/>
                                  </p:stCondLst>
                                  <p:childTnLst>
                                    <p:animMotion origin="layout" path="M 4.16667E-6 2.22222E-6 L -1.50912 1.40046 " pathEditMode="relative" rAng="0" ptsTypes="AA">
                                      <p:cBhvr>
                                        <p:cTn id="22" dur="5000" fill="hold"/>
                                        <p:tgtEl>
                                          <p:spTgt spid="28"/>
                                        </p:tgtEl>
                                        <p:attrNameLst>
                                          <p:attrName>ppt_x</p:attrName>
                                          <p:attrName>ppt_y</p:attrName>
                                        </p:attrNameLst>
                                      </p:cBhvr>
                                      <p:rCtr x="-75456" y="70023"/>
                                    </p:animMotion>
                                  </p:childTnLst>
                                </p:cTn>
                              </p:par>
                              <p:par>
                                <p:cTn id="23" presetID="35" presetClass="path" presetSubtype="0" repeatCount="indefinite" decel="86000" fill="hold" nodeType="withEffect">
                                  <p:stCondLst>
                                    <p:cond delay="90"/>
                                  </p:stCondLst>
                                  <p:childTnLst>
                                    <p:animMotion origin="layout" path="M 4.79167E-6 4.07407E-6 L -0.93803 0.87037 " pathEditMode="relative" rAng="0" ptsTypes="AA">
                                      <p:cBhvr>
                                        <p:cTn id="24" dur="5000" fill="hold"/>
                                        <p:tgtEl>
                                          <p:spTgt spid="30"/>
                                        </p:tgtEl>
                                        <p:attrNameLst>
                                          <p:attrName>ppt_x</p:attrName>
                                          <p:attrName>ppt_y</p:attrName>
                                        </p:attrNameLst>
                                      </p:cBhvr>
                                      <p:rCtr x="-46901" y="43519"/>
                                    </p:animMotion>
                                  </p:childTnLst>
                                </p:cTn>
                              </p:par>
                              <p:par>
                                <p:cTn id="25" presetID="35" presetClass="path" presetSubtype="0" repeatCount="indefinite" accel="16000" decel="84000" fill="hold" nodeType="withEffect">
                                  <p:stCondLst>
                                    <p:cond delay="2"/>
                                  </p:stCondLst>
                                  <p:childTnLst>
                                    <p:animMotion origin="layout" path="M 3.54167E-6 0 L -0.95938 0.89028 " pathEditMode="relative" rAng="0" ptsTypes="AA">
                                      <p:cBhvr>
                                        <p:cTn id="26" dur="5000" fill="hold"/>
                                        <p:tgtEl>
                                          <p:spTgt spid="29"/>
                                        </p:tgtEl>
                                        <p:attrNameLst>
                                          <p:attrName>ppt_x</p:attrName>
                                          <p:attrName>ppt_y</p:attrName>
                                        </p:attrNameLst>
                                      </p:cBhvr>
                                      <p:rCtr x="-47969" y="44514"/>
                                    </p:animMotion>
                                  </p:childTnLst>
                                </p:cTn>
                              </p:par>
                              <p:par>
                                <p:cTn id="27" presetID="35" presetClass="path" presetSubtype="0" repeatCount="indefinite" decel="86000" fill="hold" nodeType="withEffect">
                                  <p:stCondLst>
                                    <p:cond delay="300"/>
                                  </p:stCondLst>
                                  <p:childTnLst>
                                    <p:animMotion origin="layout" path="M -4.16667E-7 -1.85185E-6 L -1.11107 1.03102 " pathEditMode="relative" rAng="0" ptsTypes="AA">
                                      <p:cBhvr>
                                        <p:cTn id="28" dur="5000" fill="hold"/>
                                        <p:tgtEl>
                                          <p:spTgt spid="33"/>
                                        </p:tgtEl>
                                        <p:attrNameLst>
                                          <p:attrName>ppt_x</p:attrName>
                                          <p:attrName>ppt_y</p:attrName>
                                        </p:attrNameLst>
                                      </p:cBhvr>
                                      <p:rCtr x="-55560" y="51551"/>
                                    </p:animMotion>
                                  </p:childTnLst>
                                </p:cTn>
                              </p:par>
                              <p:par>
                                <p:cTn id="29" presetID="10" presetClass="entr" presetSubtype="0" fill="hold" grpId="0" nodeType="withEffect">
                                  <p:stCondLst>
                                    <p:cond delay="0"/>
                                  </p:stCondLst>
                                  <p:iterate type="lt">
                                    <p:tmPct val="5000"/>
                                  </p:iterate>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22" presetClass="entr" presetSubtype="8" fill="hold" nodeType="withEffect">
                                  <p:stCondLst>
                                    <p:cond delay="0"/>
                                  </p:stCondLst>
                                  <p:childTnLst>
                                    <p:set>
                                      <p:cBhvr>
                                        <p:cTn id="33" dur="1" fill="hold">
                                          <p:stCondLst>
                                            <p:cond delay="0"/>
                                          </p:stCondLst>
                                        </p:cTn>
                                        <p:tgtEl>
                                          <p:spTgt spid="49"/>
                                        </p:tgtEl>
                                        <p:attrNameLst>
                                          <p:attrName>style.visibility</p:attrName>
                                        </p:attrNameLst>
                                      </p:cBhvr>
                                      <p:to>
                                        <p:strVal val="visible"/>
                                      </p:to>
                                    </p:set>
                                    <p:animEffect transition="in" filter="wipe(left)">
                                      <p:cBhvr>
                                        <p:cTn id="34" dur="500"/>
                                        <p:tgtEl>
                                          <p:spTgt spid="49"/>
                                        </p:tgtEl>
                                      </p:cBhvr>
                                    </p:animEffect>
                                  </p:childTnLst>
                                </p:cTn>
                              </p:par>
                              <p:par>
                                <p:cTn id="35" presetID="8" presetClass="emph" presetSubtype="0" fill="hold" nodeType="withEffect">
                                  <p:stCondLst>
                                    <p:cond delay="0"/>
                                  </p:stCondLst>
                                  <p:childTnLst>
                                    <p:animRot by="21600000">
                                      <p:cBhvr>
                                        <p:cTn id="36" dur="3000" fill="hold"/>
                                        <p:tgtEl>
                                          <p:spTgt spid="50"/>
                                        </p:tgtEl>
                                        <p:attrNameLst>
                                          <p:attrName>r</p:attrName>
                                        </p:attrNameLst>
                                      </p:cBhvr>
                                    </p:animRot>
                                  </p:childTnLst>
                                </p:cTn>
                              </p:par>
                              <p:par>
                                <p:cTn id="37" presetID="6" presetClass="emph" presetSubtype="0" fill="hold" nodeType="withEffect">
                                  <p:stCondLst>
                                    <p:cond delay="0"/>
                                  </p:stCondLst>
                                  <p:childTnLst>
                                    <p:animScale>
                                      <p:cBhvr>
                                        <p:cTn id="38" dur="3000" fill="hold"/>
                                        <p:tgtEl>
                                          <p:spTgt spid="50"/>
                                        </p:tgtEl>
                                      </p:cBhvr>
                                      <p:by x="1000000" y="100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9" repeatCount="indefinite" fill="hold" display="0">
                  <p:stCondLst>
                    <p:cond delay="indefinite"/>
                  </p:stCondLst>
                  <p:endCondLst>
                    <p:cond evt="onStopAudio" delay="0">
                      <p:tgtEl>
                        <p:sldTgt/>
                      </p:tgtEl>
                    </p:cond>
                  </p:endCondLst>
                </p:cTn>
                <p:tgtEl>
                  <p:spTgt spid="2"/>
                </p:tgtEl>
              </p:cMediaNode>
            </p:audio>
          </p:childTnLst>
        </p:cTn>
      </p:par>
    </p:tnLst>
    <p:bldLst>
      <p:bldP spid="15" grpId="0" animBg="1"/>
      <p:bldP spid="13" grpId="0" animBg="1"/>
      <p:bldP spid="12" grpId="0" animBg="1"/>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26" name="PA_直接连接符 25"/>
          <p:cNvCxnSpPr>
            <a:stCxn id="4" idx="4"/>
            <a:endCxn id="5" idx="7"/>
          </p:cNvCxnSpPr>
          <p:nvPr>
            <p:custDataLst>
              <p:tags r:id="rId1"/>
            </p:custDataLst>
          </p:nvPr>
        </p:nvCxnSpPr>
        <p:spPr>
          <a:xfrm flipH="1" flipV="1">
            <a:off x="1985645" y="2282825"/>
            <a:ext cx="958215" cy="271589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27" name="PA_直接连接符 26"/>
          <p:cNvCxnSpPr>
            <a:endCxn id="4" idx="4"/>
          </p:cNvCxnSpPr>
          <p:nvPr>
            <p:custDataLst>
              <p:tags r:id="rId2"/>
            </p:custDataLst>
          </p:nvPr>
        </p:nvCxnSpPr>
        <p:spPr>
          <a:xfrm flipH="1">
            <a:off x="2943860" y="3295015"/>
            <a:ext cx="3028950" cy="170370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28" name="PA_直接连接符 27"/>
          <p:cNvCxnSpPr>
            <a:stCxn id="7" idx="5"/>
          </p:cNvCxnSpPr>
          <p:nvPr>
            <p:custDataLst>
              <p:tags r:id="rId3"/>
            </p:custDataLst>
          </p:nvPr>
        </p:nvCxnSpPr>
        <p:spPr>
          <a:xfrm flipH="1" flipV="1">
            <a:off x="6014720" y="3295015"/>
            <a:ext cx="1854835" cy="174117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30" name="PA_直接连接符 29"/>
          <p:cNvCxnSpPr>
            <a:stCxn id="6" idx="3"/>
            <a:endCxn id="7" idx="4"/>
          </p:cNvCxnSpPr>
          <p:nvPr>
            <p:custDataLst>
              <p:tags r:id="rId4"/>
            </p:custDataLst>
          </p:nvPr>
        </p:nvCxnSpPr>
        <p:spPr>
          <a:xfrm flipH="1">
            <a:off x="7835265" y="3143885"/>
            <a:ext cx="2240915" cy="190627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49" name="PA_直接连接符 25"/>
          <p:cNvCxnSpPr>
            <a:stCxn id="5" idx="6"/>
          </p:cNvCxnSpPr>
          <p:nvPr>
            <p:custDataLst>
              <p:tags r:id="rId5"/>
            </p:custDataLst>
          </p:nvPr>
        </p:nvCxnSpPr>
        <p:spPr>
          <a:xfrm flipH="1">
            <a:off x="355600" y="2317115"/>
            <a:ext cx="1644650" cy="89598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grpSp>
        <p:nvGrpSpPr>
          <p:cNvPr id="81" name="PA_组合 80"/>
          <p:cNvGrpSpPr/>
          <p:nvPr>
            <p:custDataLst>
              <p:tags r:id="rId6"/>
            </p:custDataLst>
          </p:nvPr>
        </p:nvGrpSpPr>
        <p:grpSpPr>
          <a:xfrm>
            <a:off x="2000250" y="1643380"/>
            <a:ext cx="1716405" cy="1130309"/>
            <a:chOff x="2192652" y="1938889"/>
            <a:chExt cx="2672080" cy="1021666"/>
          </a:xfrm>
        </p:grpSpPr>
        <p:sp>
          <p:nvSpPr>
            <p:cNvPr id="67" name="文本框 66"/>
            <p:cNvSpPr txBox="1"/>
            <p:nvPr/>
          </p:nvSpPr>
          <p:spPr>
            <a:xfrm>
              <a:off x="2192652" y="1938889"/>
              <a:ext cx="2672080" cy="360450"/>
            </a:xfrm>
            <a:prstGeom prst="rect">
              <a:avLst/>
            </a:prstGeom>
            <a:noFill/>
          </p:spPr>
          <p:txBody>
            <a:bodyPr wrap="square" rtlCol="0">
              <a:spAutoFit/>
            </a:bodyPr>
            <a:p>
              <a:r>
                <a:rPr lang="zh-CN" altLang="en-US" sz="2000" dirty="0">
                  <a:solidFill>
                    <a:schemeClr val="bg1"/>
                  </a:solidFill>
                  <a:latin typeface="思源黑体 CN Light" panose="020B0300000000000000" pitchFamily="34" charset="-122"/>
                  <a:ea typeface="思源黑体 CN Light" panose="020B0300000000000000" pitchFamily="34" charset="-122"/>
                </a:rPr>
                <a:t>涉众分析</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68" name="文本框 67"/>
            <p:cNvSpPr txBox="1"/>
            <p:nvPr/>
          </p:nvSpPr>
          <p:spPr>
            <a:xfrm>
              <a:off x="2192652" y="2294181"/>
              <a:ext cx="2672080" cy="666374"/>
            </a:xfrm>
            <a:prstGeom prst="rect">
              <a:avLst/>
            </a:prstGeom>
            <a:noFill/>
          </p:spPr>
          <p:txBody>
            <a:bodyPr wrap="square" rtlCol="0">
              <a:spAutoFit/>
            </a:bodyPr>
            <a:p>
              <a:r>
                <a:rPr lang="zh-CN" altLang="en-US" sz="1400" dirty="0">
                  <a:solidFill>
                    <a:schemeClr val="bg1"/>
                  </a:solidFill>
                  <a:latin typeface="思源黑体 CN Light" panose="020B0300000000000000" pitchFamily="34" charset="-122"/>
                  <a:ea typeface="思源黑体 CN Light" panose="020B0300000000000000" pitchFamily="34" charset="-122"/>
                </a:rPr>
                <a:t>涉众分析的初步版本，以及后期的修改</a:t>
              </a:r>
              <a:endParaRPr lang="zh-CN" altLang="en-US" sz="1400"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2" name="PA_组合 81"/>
          <p:cNvGrpSpPr/>
          <p:nvPr>
            <p:custDataLst>
              <p:tags r:id="rId7"/>
            </p:custDataLst>
          </p:nvPr>
        </p:nvGrpSpPr>
        <p:grpSpPr>
          <a:xfrm>
            <a:off x="2894785" y="4998898"/>
            <a:ext cx="3154680" cy="1000452"/>
            <a:chOff x="3354525" y="5006761"/>
            <a:chExt cx="3154680" cy="1000452"/>
          </a:xfrm>
        </p:grpSpPr>
        <p:sp>
          <p:nvSpPr>
            <p:cNvPr id="69" name="文本框 68"/>
            <p:cNvSpPr txBox="1"/>
            <p:nvPr/>
          </p:nvSpPr>
          <p:spPr>
            <a:xfrm>
              <a:off x="3354525" y="5006761"/>
              <a:ext cx="1198880" cy="398780"/>
            </a:xfrm>
            <a:prstGeom prst="rect">
              <a:avLst/>
            </a:prstGeom>
            <a:noFill/>
          </p:spPr>
          <p:txBody>
            <a:bodyPr wrap="none" rtlCol="0">
              <a:spAutoFit/>
            </a:bodyPr>
            <a:p>
              <a:r>
                <a:rPr lang="zh-CN" altLang="en-US" sz="2000" dirty="0">
                  <a:solidFill>
                    <a:schemeClr val="bg1"/>
                  </a:solidFill>
                  <a:latin typeface="思源黑体 CN Light" panose="020B0300000000000000" pitchFamily="34" charset="-122"/>
                  <a:ea typeface="思源黑体 CN Light" panose="020B0300000000000000" pitchFamily="34" charset="-122"/>
                </a:rPr>
                <a:t>用况文档</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70" name="文本框 69"/>
            <p:cNvSpPr txBox="1"/>
            <p:nvPr/>
          </p:nvSpPr>
          <p:spPr>
            <a:xfrm>
              <a:off x="3354525" y="5362053"/>
              <a:ext cx="3154680" cy="645160"/>
            </a:xfrm>
            <a:prstGeom prst="rect">
              <a:avLst/>
            </a:prstGeom>
            <a:noFill/>
          </p:spPr>
          <p:txBody>
            <a:bodyPr wrap="none" rtlCol="0">
              <a:spAutoFit/>
            </a:bodyPr>
            <a:p>
              <a:r>
                <a:rPr lang="zh-CN" altLang="en-US" dirty="0">
                  <a:solidFill>
                    <a:schemeClr val="bg1"/>
                  </a:solidFill>
                  <a:latin typeface="思源黑体 CN Light" panose="020B0300000000000000" pitchFamily="34" charset="-122"/>
                  <a:ea typeface="思源黑体 CN Light" panose="020B0300000000000000" pitchFamily="34" charset="-122"/>
                </a:rPr>
                <a:t>初步用况文档的编写，后期</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zh-CN" altLang="en-US" dirty="0">
                  <a:solidFill>
                    <a:schemeClr val="bg1"/>
                  </a:solidFill>
                  <a:latin typeface="思源黑体 CN Light" panose="020B0300000000000000" pitchFamily="34" charset="-122"/>
                  <a:ea typeface="思源黑体 CN Light" panose="020B0300000000000000" pitchFamily="34" charset="-122"/>
                </a:rPr>
                <a:t>与队友一起讨论文档的修改。</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3" name="PA_组合 82"/>
          <p:cNvGrpSpPr/>
          <p:nvPr>
            <p:custDataLst>
              <p:tags r:id="rId8"/>
            </p:custDataLst>
          </p:nvPr>
        </p:nvGrpSpPr>
        <p:grpSpPr>
          <a:xfrm>
            <a:off x="5619115" y="1967230"/>
            <a:ext cx="2646045" cy="1043812"/>
            <a:chOff x="7629880" y="4422888"/>
            <a:chExt cx="3119120" cy="1163801"/>
          </a:xfrm>
        </p:grpSpPr>
        <p:sp>
          <p:nvSpPr>
            <p:cNvPr id="71" name="文本框 70"/>
            <p:cNvSpPr txBox="1"/>
            <p:nvPr/>
          </p:nvSpPr>
          <p:spPr>
            <a:xfrm>
              <a:off x="7629880" y="4422888"/>
              <a:ext cx="3119120" cy="444621"/>
            </a:xfrm>
            <a:prstGeom prst="rect">
              <a:avLst/>
            </a:prstGeom>
            <a:noFill/>
          </p:spPr>
          <p:txBody>
            <a:bodyPr wrap="square" rtlCol="0">
              <a:spAutoFit/>
            </a:bodyPr>
            <a:p>
              <a:r>
                <a:rPr lang="zh-CN" altLang="en-US" sz="2000" dirty="0">
                  <a:solidFill>
                    <a:schemeClr val="bg1"/>
                  </a:solidFill>
                  <a:latin typeface="思源黑体 CN Light" panose="020B0300000000000000" pitchFamily="34" charset="-122"/>
                  <a:ea typeface="思源黑体 CN Light" panose="020B0300000000000000" pitchFamily="34" charset="-122"/>
                </a:rPr>
                <a:t>协作</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72" name="文本框 71"/>
            <p:cNvSpPr txBox="1"/>
            <p:nvPr/>
          </p:nvSpPr>
          <p:spPr>
            <a:xfrm>
              <a:off x="7726208" y="4867366"/>
              <a:ext cx="2926080" cy="719323"/>
            </a:xfrm>
            <a:prstGeom prst="rect">
              <a:avLst/>
            </a:prstGeom>
            <a:noFill/>
          </p:spPr>
          <p:txBody>
            <a:bodyPr wrap="square" rtlCol="0">
              <a:spAutoFit/>
            </a:bodyPr>
            <a:p>
              <a:r>
                <a:rPr lang="zh-CN" altLang="en-US" dirty="0">
                  <a:solidFill>
                    <a:schemeClr val="bg1"/>
                  </a:solidFill>
                  <a:latin typeface="思源黑体 CN Light" panose="020B0300000000000000" pitchFamily="34" charset="-122"/>
                  <a:ea typeface="思源黑体 CN Light" panose="020B0300000000000000" pitchFamily="34" charset="-122"/>
                </a:rPr>
                <a:t>多次与队友进行讨论，完善所有的文档。</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sp>
        <p:nvSpPr>
          <p:cNvPr id="87" name="PA_文本框 79_1"/>
          <p:cNvSpPr txBox="1"/>
          <p:nvPr>
            <p:custDataLst>
              <p:tags r:id="rId9"/>
            </p:custDataLst>
          </p:nvPr>
        </p:nvSpPr>
        <p:spPr>
          <a:xfrm>
            <a:off x="5514479" y="533755"/>
            <a:ext cx="1706880" cy="460375"/>
          </a:xfrm>
          <a:prstGeom prst="rect">
            <a:avLst/>
          </a:prstGeom>
          <a:noFill/>
        </p:spPr>
        <p:txBody>
          <a:bodyPr wrap="none" rtlCol="0">
            <a:spAutoFit/>
          </a:bodyPr>
          <a:p>
            <a:r>
              <a:rPr lang="zh-CN" sz="2400" dirty="0">
                <a:solidFill>
                  <a:schemeClr val="bg1"/>
                </a:solidFill>
                <a:latin typeface="思源黑体 CN Light" panose="020B0300000000000000" pitchFamily="34" charset="-122"/>
                <a:ea typeface="思源黑体 CN Light" panose="020B0300000000000000" pitchFamily="34" charset="-122"/>
              </a:rPr>
              <a:t>所做的工作</a:t>
            </a:r>
            <a:endParaRPr 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86" name="PA_椭圆 85"/>
          <p:cNvSpPr/>
          <p:nvPr>
            <p:custDataLst>
              <p:tags r:id="rId10"/>
            </p:custDataLst>
          </p:nvPr>
        </p:nvSpPr>
        <p:spPr>
          <a:xfrm>
            <a:off x="5944659" y="324449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PA_椭圆 85"/>
          <p:cNvSpPr/>
          <p:nvPr>
            <p:custDataLst>
              <p:tags r:id="rId11"/>
            </p:custDataLst>
          </p:nvPr>
        </p:nvSpPr>
        <p:spPr>
          <a:xfrm>
            <a:off x="2894754" y="4901205"/>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PA_椭圆 85"/>
          <p:cNvSpPr/>
          <p:nvPr>
            <p:custDataLst>
              <p:tags r:id="rId12"/>
            </p:custDataLst>
          </p:nvPr>
        </p:nvSpPr>
        <p:spPr>
          <a:xfrm>
            <a:off x="1902249" y="2268495"/>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PA_椭圆 85"/>
          <p:cNvSpPr/>
          <p:nvPr>
            <p:custDataLst>
              <p:tags r:id="rId13"/>
            </p:custDataLst>
          </p:nvPr>
        </p:nvSpPr>
        <p:spPr>
          <a:xfrm>
            <a:off x="10061999" y="306034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PA_椭圆 85"/>
          <p:cNvSpPr/>
          <p:nvPr>
            <p:custDataLst>
              <p:tags r:id="rId14"/>
            </p:custDataLst>
          </p:nvPr>
        </p:nvSpPr>
        <p:spPr>
          <a:xfrm>
            <a:off x="7786159" y="495264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圆角 2"/>
          <p:cNvSpPr/>
          <p:nvPr/>
        </p:nvSpPr>
        <p:spPr>
          <a:xfrm>
            <a:off x="4762500" y="506095"/>
            <a:ext cx="3066415" cy="516255"/>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nvGrpSpPr>
          <p:cNvPr id="9" name="PA_组合 84"/>
          <p:cNvGrpSpPr/>
          <p:nvPr>
            <p:custDataLst>
              <p:tags r:id="rId15"/>
            </p:custDataLst>
          </p:nvPr>
        </p:nvGrpSpPr>
        <p:grpSpPr>
          <a:xfrm>
            <a:off x="7869555" y="4998720"/>
            <a:ext cx="2206625" cy="1875155"/>
            <a:chOff x="6839819" y="2970919"/>
            <a:chExt cx="6255733" cy="1875568"/>
          </a:xfrm>
        </p:grpSpPr>
        <p:sp>
          <p:nvSpPr>
            <p:cNvPr id="10" name="文本框 9"/>
            <p:cNvSpPr txBox="1"/>
            <p:nvPr/>
          </p:nvSpPr>
          <p:spPr>
            <a:xfrm>
              <a:off x="6847020" y="3369787"/>
              <a:ext cx="6248532" cy="1476700"/>
            </a:xfrm>
            <a:prstGeom prst="rect">
              <a:avLst/>
            </a:prstGeom>
            <a:noFill/>
          </p:spPr>
          <p:txBody>
            <a:bodyPr wrap="square" rtlCol="0">
              <a:spAutoFit/>
            </a:bodyPr>
            <a:p>
              <a:r>
                <a:rPr lang="zh-CN" altLang="en-US" dirty="0">
                  <a:solidFill>
                    <a:schemeClr val="bg1"/>
                  </a:solidFill>
                  <a:latin typeface="思源黑体 CN Light" panose="020B0300000000000000" pitchFamily="34" charset="-122"/>
                  <a:ea typeface="思源黑体 CN Light" panose="020B0300000000000000" pitchFamily="34" charset="-122"/>
                  <a:sym typeface="+mn-ea"/>
                </a:rPr>
                <a:t>流媒体问题的解决。</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Boost</a:t>
              </a:r>
              <a:r>
                <a:rPr lang="zh-CN" altLang="en-US" dirty="0">
                  <a:solidFill>
                    <a:schemeClr val="bg1"/>
                  </a:solidFill>
                  <a:latin typeface="思源黑体 CN Light" panose="020B0300000000000000" pitchFamily="34" charset="-122"/>
                  <a:ea typeface="思源黑体 CN Light" panose="020B0300000000000000" pitchFamily="34" charset="-122"/>
                </a:rPr>
                <a:t>：：</a:t>
              </a:r>
              <a:r>
                <a:rPr lang="en-US" altLang="zh-CN" dirty="0">
                  <a:solidFill>
                    <a:schemeClr val="bg1"/>
                  </a:solidFill>
                  <a:latin typeface="思源黑体 CN Light" panose="020B0300000000000000" pitchFamily="34" charset="-122"/>
                  <a:ea typeface="思源黑体 CN Light" panose="020B0300000000000000" pitchFamily="34" charset="-122"/>
                </a:rPr>
                <a:t>asio</a:t>
              </a:r>
              <a:r>
                <a:rPr lang="zh-CN" altLang="en-US" dirty="0">
                  <a:solidFill>
                    <a:schemeClr val="bg1"/>
                  </a:solidFill>
                  <a:latin typeface="思源黑体 CN Light" panose="020B0300000000000000" pitchFamily="34" charset="-122"/>
                  <a:ea typeface="思源黑体 CN Light" panose="020B0300000000000000" pitchFamily="34" charset="-122"/>
                </a:rPr>
                <a:t>服务器与客户端的编写，</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zh-CN" altLang="en-US" dirty="0">
                  <a:solidFill>
                    <a:schemeClr val="bg1"/>
                  </a:solidFill>
                  <a:latin typeface="思源黑体 CN Light" panose="020B0300000000000000" pitchFamily="34" charset="-122"/>
                  <a:ea typeface="思源黑体 CN Light" panose="020B0300000000000000" pitchFamily="34" charset="-122"/>
                </a:rPr>
                <a:t>数据库和服务器的交互</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11" name="文本框 10"/>
            <p:cNvSpPr txBox="1"/>
            <p:nvPr/>
          </p:nvSpPr>
          <p:spPr>
            <a:xfrm>
              <a:off x="6839819" y="2970919"/>
              <a:ext cx="4489726" cy="398868"/>
            </a:xfrm>
            <a:prstGeom prst="rect">
              <a:avLst/>
            </a:prstGeom>
            <a:noFill/>
          </p:spPr>
          <p:txBody>
            <a:bodyPr wrap="square" rtlCol="0">
              <a:spAutoFit/>
            </a:bodyPr>
            <a:p>
              <a:r>
                <a:rPr lang="zh-CN" altLang="en-US" sz="2000" dirty="0">
                  <a:solidFill>
                    <a:schemeClr val="bg1"/>
                  </a:solidFill>
                  <a:latin typeface="思源黑体 CN Light" panose="020B0300000000000000" pitchFamily="34" charset="-122"/>
                  <a:ea typeface="思源黑体 CN Light" panose="020B0300000000000000" pitchFamily="34" charset="-122"/>
                </a:rPr>
                <a:t>初次迭代</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down)">
                                      <p:cBhvr>
                                        <p:cTn id="7" dur="500"/>
                                        <p:tgtEl>
                                          <p:spTgt spid="49"/>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fade">
                                      <p:cBhvr>
                                        <p:cTn id="10" dur="500"/>
                                        <p:tgtEl>
                                          <p:spTgt spid="87"/>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81"/>
                                        </p:tgtEl>
                                        <p:attrNameLst>
                                          <p:attrName>style.visibility</p:attrName>
                                        </p:attrNameLst>
                                      </p:cBhvr>
                                      <p:to>
                                        <p:strVal val="visible"/>
                                      </p:to>
                                    </p:set>
                                    <p:animEffect transition="in" filter="wipe(left)">
                                      <p:cBhvr>
                                        <p:cTn id="14" dur="500"/>
                                        <p:tgtEl>
                                          <p:spTgt spid="81"/>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up)">
                                      <p:cBhvr>
                                        <p:cTn id="18" dur="500"/>
                                        <p:tgtEl>
                                          <p:spTgt spid="26"/>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82"/>
                                        </p:tgtEl>
                                        <p:attrNameLst>
                                          <p:attrName>style.visibility</p:attrName>
                                        </p:attrNameLst>
                                      </p:cBhvr>
                                      <p:to>
                                        <p:strVal val="visible"/>
                                      </p:to>
                                    </p:set>
                                    <p:animEffect transition="in" filter="wipe(left)">
                                      <p:cBhvr>
                                        <p:cTn id="22" dur="500"/>
                                        <p:tgtEl>
                                          <p:spTgt spid="82"/>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left)">
                                      <p:cBhvr>
                                        <p:cTn id="26" dur="500"/>
                                        <p:tgtEl>
                                          <p:spTgt spid="27"/>
                                        </p:tgtEl>
                                      </p:cBhvr>
                                    </p:animEffect>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86"/>
                                        </p:tgtEl>
                                        <p:attrNameLst>
                                          <p:attrName>style.visibility</p:attrName>
                                        </p:attrNameLst>
                                      </p:cBhvr>
                                      <p:to>
                                        <p:strVal val="visible"/>
                                      </p:to>
                                    </p:set>
                                    <p:anim calcmode="lin" valueType="num">
                                      <p:cBhvr>
                                        <p:cTn id="30" dur="500" fill="hold"/>
                                        <p:tgtEl>
                                          <p:spTgt spid="86"/>
                                        </p:tgtEl>
                                        <p:attrNameLst>
                                          <p:attrName>ppt_w</p:attrName>
                                        </p:attrNameLst>
                                      </p:cBhvr>
                                      <p:tavLst>
                                        <p:tav tm="0">
                                          <p:val>
                                            <p:fltVal val="0"/>
                                          </p:val>
                                        </p:tav>
                                        <p:tav tm="100000">
                                          <p:val>
                                            <p:strVal val="#ppt_w"/>
                                          </p:val>
                                        </p:tav>
                                      </p:tavLst>
                                    </p:anim>
                                    <p:anim calcmode="lin" valueType="num">
                                      <p:cBhvr>
                                        <p:cTn id="31" dur="500" fill="hold"/>
                                        <p:tgtEl>
                                          <p:spTgt spid="86"/>
                                        </p:tgtEl>
                                        <p:attrNameLst>
                                          <p:attrName>ppt_h</p:attrName>
                                        </p:attrNameLst>
                                      </p:cBhvr>
                                      <p:tavLst>
                                        <p:tav tm="0">
                                          <p:val>
                                            <p:fltVal val="0"/>
                                          </p:val>
                                        </p:tav>
                                        <p:tav tm="100000">
                                          <p:val>
                                            <p:strVal val="#ppt_h"/>
                                          </p:val>
                                        </p:tav>
                                      </p:tavLst>
                                    </p:anim>
                                    <p:animEffect transition="in" filter="fade">
                                      <p:cBhvr>
                                        <p:cTn id="32" dur="500"/>
                                        <p:tgtEl>
                                          <p:spTgt spid="86"/>
                                        </p:tgtEl>
                                      </p:cBhvr>
                                    </p:animEffect>
                                  </p:childTnLst>
                                </p:cTn>
                              </p:par>
                            </p:childTnLst>
                          </p:cTn>
                        </p:par>
                        <p:par>
                          <p:cTn id="33" fill="hold">
                            <p:stCondLst>
                              <p:cond delay="3000"/>
                            </p:stCondLst>
                            <p:childTnLst>
                              <p:par>
                                <p:cTn id="34" presetID="22" presetClass="entr" presetSubtype="1" fill="hold"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wipe(up)">
                                      <p:cBhvr>
                                        <p:cTn id="36" dur="500"/>
                                        <p:tgtEl>
                                          <p:spTgt spid="28"/>
                                        </p:tgtEl>
                                      </p:cBhvr>
                                    </p:animEffect>
                                  </p:childTnLst>
                                </p:cTn>
                              </p:par>
                            </p:childTnLst>
                          </p:cTn>
                        </p:par>
                        <p:par>
                          <p:cTn id="37" fill="hold">
                            <p:stCondLst>
                              <p:cond delay="3500"/>
                            </p:stCondLst>
                            <p:childTnLst>
                              <p:par>
                                <p:cTn id="38" presetID="22" presetClass="entr" presetSubtype="8" fill="hold" nodeType="afterEffect">
                                  <p:stCondLst>
                                    <p:cond delay="0"/>
                                  </p:stCondLst>
                                  <p:childTnLst>
                                    <p:set>
                                      <p:cBhvr>
                                        <p:cTn id="39" dur="1" fill="hold">
                                          <p:stCondLst>
                                            <p:cond delay="0"/>
                                          </p:stCondLst>
                                        </p:cTn>
                                        <p:tgtEl>
                                          <p:spTgt spid="83"/>
                                        </p:tgtEl>
                                        <p:attrNameLst>
                                          <p:attrName>style.visibility</p:attrName>
                                        </p:attrNameLst>
                                      </p:cBhvr>
                                      <p:to>
                                        <p:strVal val="visible"/>
                                      </p:to>
                                    </p:set>
                                    <p:animEffect transition="in" filter="wipe(left)">
                                      <p:cBhvr>
                                        <p:cTn id="40" dur="500"/>
                                        <p:tgtEl>
                                          <p:spTgt spid="83"/>
                                        </p:tgtEl>
                                      </p:cBhvr>
                                    </p:animEffect>
                                  </p:childTnLst>
                                </p:cTn>
                              </p:par>
                            </p:childTnLst>
                          </p:cTn>
                        </p:par>
                        <p:par>
                          <p:cTn id="41" fill="hold">
                            <p:stCondLst>
                              <p:cond delay="4000"/>
                            </p:stCondLst>
                            <p:childTnLst>
                              <p:par>
                                <p:cTn id="42" presetID="22" presetClass="entr" presetSubtype="4" fill="hold" nodeType="afterEffect">
                                  <p:stCondLst>
                                    <p:cond delay="0"/>
                                  </p:stCondLst>
                                  <p:childTnLst>
                                    <p:set>
                                      <p:cBhvr>
                                        <p:cTn id="43" dur="1" fill="hold">
                                          <p:stCondLst>
                                            <p:cond delay="0"/>
                                          </p:stCondLst>
                                        </p:cTn>
                                        <p:tgtEl>
                                          <p:spTgt spid="30"/>
                                        </p:tgtEl>
                                        <p:attrNameLst>
                                          <p:attrName>style.visibility</p:attrName>
                                        </p:attrNameLst>
                                      </p:cBhvr>
                                      <p:to>
                                        <p:strVal val="visible"/>
                                      </p:to>
                                    </p:set>
                                    <p:animEffect transition="in" filter="wipe(down)">
                                      <p:cBhvr>
                                        <p:cTn id="44" dur="500"/>
                                        <p:tgtEl>
                                          <p:spTgt spid="30"/>
                                        </p:tgtEl>
                                      </p:cBhvr>
                                    </p:animEffect>
                                  </p:childTnLst>
                                </p:cTn>
                              </p:par>
                            </p:childTnLst>
                          </p:cTn>
                        </p:par>
                        <p:par>
                          <p:cTn id="45" fill="hold">
                            <p:stCondLst>
                              <p:cond delay="4500"/>
                            </p:stCondLst>
                            <p:childTnLst>
                              <p:par>
                                <p:cTn id="46" presetID="53" presetClass="entr" presetSubtype="16" fill="hold" grpId="0" nodeType="afterEffect">
                                  <p:stCondLst>
                                    <p:cond delay="0"/>
                                  </p:stCondLst>
                                  <p:childTnLst>
                                    <p:set>
                                      <p:cBhvr>
                                        <p:cTn id="47" dur="1" fill="hold">
                                          <p:stCondLst>
                                            <p:cond delay="0"/>
                                          </p:stCondLst>
                                        </p:cTn>
                                        <p:tgtEl>
                                          <p:spTgt spid="4"/>
                                        </p:tgtEl>
                                        <p:attrNameLst>
                                          <p:attrName>style.visibility</p:attrName>
                                        </p:attrNameLst>
                                      </p:cBhvr>
                                      <p:to>
                                        <p:strVal val="visible"/>
                                      </p:to>
                                    </p:set>
                                    <p:anim calcmode="lin" valueType="num">
                                      <p:cBhvr>
                                        <p:cTn id="48" dur="500" fill="hold"/>
                                        <p:tgtEl>
                                          <p:spTgt spid="4"/>
                                        </p:tgtEl>
                                        <p:attrNameLst>
                                          <p:attrName>ppt_w</p:attrName>
                                        </p:attrNameLst>
                                      </p:cBhvr>
                                      <p:tavLst>
                                        <p:tav tm="0">
                                          <p:val>
                                            <p:fltVal val="0"/>
                                          </p:val>
                                        </p:tav>
                                        <p:tav tm="100000">
                                          <p:val>
                                            <p:strVal val="#ppt_w"/>
                                          </p:val>
                                        </p:tav>
                                      </p:tavLst>
                                    </p:anim>
                                    <p:anim calcmode="lin" valueType="num">
                                      <p:cBhvr>
                                        <p:cTn id="49" dur="500" fill="hold"/>
                                        <p:tgtEl>
                                          <p:spTgt spid="4"/>
                                        </p:tgtEl>
                                        <p:attrNameLst>
                                          <p:attrName>ppt_h</p:attrName>
                                        </p:attrNameLst>
                                      </p:cBhvr>
                                      <p:tavLst>
                                        <p:tav tm="0">
                                          <p:val>
                                            <p:fltVal val="0"/>
                                          </p:val>
                                        </p:tav>
                                        <p:tav tm="100000">
                                          <p:val>
                                            <p:strVal val="#ppt_h"/>
                                          </p:val>
                                        </p:tav>
                                      </p:tavLst>
                                    </p:anim>
                                    <p:animEffect transition="in" filter="fade">
                                      <p:cBhvr>
                                        <p:cTn id="50" dur="500"/>
                                        <p:tgtEl>
                                          <p:spTgt spid="4"/>
                                        </p:tgtEl>
                                      </p:cBhvr>
                                    </p:animEffect>
                                  </p:childTnLst>
                                </p:cTn>
                              </p:par>
                            </p:childTnLst>
                          </p:cTn>
                        </p:par>
                        <p:par>
                          <p:cTn id="51" fill="hold">
                            <p:stCondLst>
                              <p:cond delay="5000"/>
                            </p:stCondLst>
                            <p:childTnLst>
                              <p:par>
                                <p:cTn id="52" presetID="53" presetClass="entr" presetSubtype="16" fill="hold" grpId="0" nodeType="afterEffect">
                                  <p:stCondLst>
                                    <p:cond delay="0"/>
                                  </p:stCondLst>
                                  <p:childTnLst>
                                    <p:set>
                                      <p:cBhvr>
                                        <p:cTn id="53" dur="1" fill="hold">
                                          <p:stCondLst>
                                            <p:cond delay="0"/>
                                          </p:stCondLst>
                                        </p:cTn>
                                        <p:tgtEl>
                                          <p:spTgt spid="5"/>
                                        </p:tgtEl>
                                        <p:attrNameLst>
                                          <p:attrName>style.visibility</p:attrName>
                                        </p:attrNameLst>
                                      </p:cBhvr>
                                      <p:to>
                                        <p:strVal val="visible"/>
                                      </p:to>
                                    </p:set>
                                    <p:anim calcmode="lin" valueType="num">
                                      <p:cBhvr>
                                        <p:cTn id="54" dur="500" fill="hold"/>
                                        <p:tgtEl>
                                          <p:spTgt spid="5"/>
                                        </p:tgtEl>
                                        <p:attrNameLst>
                                          <p:attrName>ppt_w</p:attrName>
                                        </p:attrNameLst>
                                      </p:cBhvr>
                                      <p:tavLst>
                                        <p:tav tm="0">
                                          <p:val>
                                            <p:fltVal val="0"/>
                                          </p:val>
                                        </p:tav>
                                        <p:tav tm="100000">
                                          <p:val>
                                            <p:strVal val="#ppt_w"/>
                                          </p:val>
                                        </p:tav>
                                      </p:tavLst>
                                    </p:anim>
                                    <p:anim calcmode="lin" valueType="num">
                                      <p:cBhvr>
                                        <p:cTn id="55" dur="500" fill="hold"/>
                                        <p:tgtEl>
                                          <p:spTgt spid="5"/>
                                        </p:tgtEl>
                                        <p:attrNameLst>
                                          <p:attrName>ppt_h</p:attrName>
                                        </p:attrNameLst>
                                      </p:cBhvr>
                                      <p:tavLst>
                                        <p:tav tm="0">
                                          <p:val>
                                            <p:fltVal val="0"/>
                                          </p:val>
                                        </p:tav>
                                        <p:tav tm="100000">
                                          <p:val>
                                            <p:strVal val="#ppt_h"/>
                                          </p:val>
                                        </p:tav>
                                      </p:tavLst>
                                    </p:anim>
                                    <p:animEffect transition="in" filter="fade">
                                      <p:cBhvr>
                                        <p:cTn id="56" dur="500"/>
                                        <p:tgtEl>
                                          <p:spTgt spid="5"/>
                                        </p:tgtEl>
                                      </p:cBhvr>
                                    </p:animEffect>
                                  </p:childTnLst>
                                </p:cTn>
                              </p:par>
                            </p:childTnLst>
                          </p:cTn>
                        </p:par>
                        <p:par>
                          <p:cTn id="57" fill="hold">
                            <p:stCondLst>
                              <p:cond delay="5500"/>
                            </p:stCondLst>
                            <p:childTnLst>
                              <p:par>
                                <p:cTn id="58" presetID="53" presetClass="entr" presetSubtype="16" fill="hold" grpId="0" nodeType="afterEffect">
                                  <p:stCondLst>
                                    <p:cond delay="0"/>
                                  </p:stCondLst>
                                  <p:childTnLst>
                                    <p:set>
                                      <p:cBhvr>
                                        <p:cTn id="59" dur="1" fill="hold">
                                          <p:stCondLst>
                                            <p:cond delay="0"/>
                                          </p:stCondLst>
                                        </p:cTn>
                                        <p:tgtEl>
                                          <p:spTgt spid="6"/>
                                        </p:tgtEl>
                                        <p:attrNameLst>
                                          <p:attrName>style.visibility</p:attrName>
                                        </p:attrNameLst>
                                      </p:cBhvr>
                                      <p:to>
                                        <p:strVal val="visible"/>
                                      </p:to>
                                    </p:set>
                                    <p:anim calcmode="lin" valueType="num">
                                      <p:cBhvr>
                                        <p:cTn id="60" dur="500" fill="hold"/>
                                        <p:tgtEl>
                                          <p:spTgt spid="6"/>
                                        </p:tgtEl>
                                        <p:attrNameLst>
                                          <p:attrName>ppt_w</p:attrName>
                                        </p:attrNameLst>
                                      </p:cBhvr>
                                      <p:tavLst>
                                        <p:tav tm="0">
                                          <p:val>
                                            <p:fltVal val="0"/>
                                          </p:val>
                                        </p:tav>
                                        <p:tav tm="100000">
                                          <p:val>
                                            <p:strVal val="#ppt_w"/>
                                          </p:val>
                                        </p:tav>
                                      </p:tavLst>
                                    </p:anim>
                                    <p:anim calcmode="lin" valueType="num">
                                      <p:cBhvr>
                                        <p:cTn id="61" dur="500" fill="hold"/>
                                        <p:tgtEl>
                                          <p:spTgt spid="6"/>
                                        </p:tgtEl>
                                        <p:attrNameLst>
                                          <p:attrName>ppt_h</p:attrName>
                                        </p:attrNameLst>
                                      </p:cBhvr>
                                      <p:tavLst>
                                        <p:tav tm="0">
                                          <p:val>
                                            <p:fltVal val="0"/>
                                          </p:val>
                                        </p:tav>
                                        <p:tav tm="100000">
                                          <p:val>
                                            <p:strVal val="#ppt_h"/>
                                          </p:val>
                                        </p:tav>
                                      </p:tavLst>
                                    </p:anim>
                                    <p:animEffect transition="in" filter="fade">
                                      <p:cBhvr>
                                        <p:cTn id="62" dur="500"/>
                                        <p:tgtEl>
                                          <p:spTgt spid="6"/>
                                        </p:tgtEl>
                                      </p:cBhvr>
                                    </p:animEffect>
                                  </p:childTnLst>
                                </p:cTn>
                              </p:par>
                            </p:childTnLst>
                          </p:cTn>
                        </p:par>
                        <p:par>
                          <p:cTn id="63" fill="hold">
                            <p:stCondLst>
                              <p:cond delay="6000"/>
                            </p:stCondLst>
                            <p:childTnLst>
                              <p:par>
                                <p:cTn id="64" presetID="53" presetClass="entr" presetSubtype="16" fill="hold" grpId="0" nodeType="afterEffect">
                                  <p:stCondLst>
                                    <p:cond delay="0"/>
                                  </p:stCondLst>
                                  <p:childTnLst>
                                    <p:set>
                                      <p:cBhvr>
                                        <p:cTn id="65" dur="1" fill="hold">
                                          <p:stCondLst>
                                            <p:cond delay="0"/>
                                          </p:stCondLst>
                                        </p:cTn>
                                        <p:tgtEl>
                                          <p:spTgt spid="7"/>
                                        </p:tgtEl>
                                        <p:attrNameLst>
                                          <p:attrName>style.visibility</p:attrName>
                                        </p:attrNameLst>
                                      </p:cBhvr>
                                      <p:to>
                                        <p:strVal val="visible"/>
                                      </p:to>
                                    </p:set>
                                    <p:anim calcmode="lin" valueType="num">
                                      <p:cBhvr>
                                        <p:cTn id="66" dur="500" fill="hold"/>
                                        <p:tgtEl>
                                          <p:spTgt spid="7"/>
                                        </p:tgtEl>
                                        <p:attrNameLst>
                                          <p:attrName>ppt_w</p:attrName>
                                        </p:attrNameLst>
                                      </p:cBhvr>
                                      <p:tavLst>
                                        <p:tav tm="0">
                                          <p:val>
                                            <p:fltVal val="0"/>
                                          </p:val>
                                        </p:tav>
                                        <p:tav tm="100000">
                                          <p:val>
                                            <p:strVal val="#ppt_w"/>
                                          </p:val>
                                        </p:tav>
                                      </p:tavLst>
                                    </p:anim>
                                    <p:anim calcmode="lin" valueType="num">
                                      <p:cBhvr>
                                        <p:cTn id="67" dur="500" fill="hold"/>
                                        <p:tgtEl>
                                          <p:spTgt spid="7"/>
                                        </p:tgtEl>
                                        <p:attrNameLst>
                                          <p:attrName>ppt_h</p:attrName>
                                        </p:attrNameLst>
                                      </p:cBhvr>
                                      <p:tavLst>
                                        <p:tav tm="0">
                                          <p:val>
                                            <p:fltVal val="0"/>
                                          </p:val>
                                        </p:tav>
                                        <p:tav tm="100000">
                                          <p:val>
                                            <p:strVal val="#ppt_h"/>
                                          </p:val>
                                        </p:tav>
                                      </p:tavLst>
                                    </p:anim>
                                    <p:animEffect transition="in" filter="fade">
                                      <p:cBhvr>
                                        <p:cTn id="68" dur="500"/>
                                        <p:tgtEl>
                                          <p:spTgt spid="7"/>
                                        </p:tgtEl>
                                      </p:cBhvr>
                                    </p:animEffect>
                                  </p:childTnLst>
                                </p:cTn>
                              </p:par>
                            </p:childTnLst>
                          </p:cTn>
                        </p:par>
                        <p:par>
                          <p:cTn id="69" fill="hold">
                            <p:stCondLst>
                              <p:cond delay="6500"/>
                            </p:stCondLst>
                            <p:childTnLst>
                              <p:par>
                                <p:cTn id="70" presetID="22" presetClass="entr" presetSubtype="4" fill="hold" nodeType="afterEffect">
                                  <p:stCondLst>
                                    <p:cond delay="0"/>
                                  </p:stCondLst>
                                  <p:childTnLst>
                                    <p:set>
                                      <p:cBhvr>
                                        <p:cTn id="71" dur="1" fill="hold">
                                          <p:stCondLst>
                                            <p:cond delay="0"/>
                                          </p:stCondLst>
                                        </p:cTn>
                                        <p:tgtEl>
                                          <p:spTgt spid="9"/>
                                        </p:tgtEl>
                                        <p:attrNameLst>
                                          <p:attrName>style.visibility</p:attrName>
                                        </p:attrNameLst>
                                      </p:cBhvr>
                                      <p:to>
                                        <p:strVal val="visible"/>
                                      </p:to>
                                    </p:set>
                                    <p:animEffect transition="in" filter="wipe(down)">
                                      <p:cBhvr>
                                        <p:cTn id="7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1"/>
      <p:bldP spid="86" grpId="0" bldLvl="0" animBg="1"/>
      <p:bldP spid="4" grpId="0" bldLvl="0" animBg="1"/>
      <p:bldP spid="5" grpId="0" bldLvl="0" animBg="1"/>
      <p:bldP spid="6" grpId="0" bldLvl="0" animBg="1"/>
      <p:bldP spid="7"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917575" y="963930"/>
            <a:ext cx="10515600" cy="4351338"/>
          </a:xfrm>
        </p:spPr>
        <p:txBody>
          <a:bodyPr>
            <a:normAutofit lnSpcReduction="10000"/>
          </a:bodyPr>
          <a:p>
            <a:pPr marL="0" indent="0">
              <a:buNone/>
            </a:pPr>
            <a:r>
              <a:rPr lang="en-US" altLang="zh-CN">
                <a:ln w="10160">
                  <a:solidFill>
                    <a:schemeClr val="accent5"/>
                  </a:solidFill>
                  <a:prstDash val="solid"/>
                </a:ln>
                <a:solidFill>
                  <a:srgbClr val="FFFFFF"/>
                </a:solidFill>
                <a:effectLst>
                  <a:outerShdw blurRad="38100" dist="22860" dir="5400000" algn="tl" rotWithShape="0">
                    <a:srgbClr val="000000">
                      <a:alpha val="30000"/>
                    </a:srgbClr>
                  </a:outerShdw>
                </a:effectLst>
              </a:rPr>
              <a:t>plan</a:t>
            </a:r>
            <a:r>
              <a:rPr lang="zh-CN" altLang="en-US">
                <a:ln w="10160">
                  <a:solidFill>
                    <a:schemeClr val="accent5"/>
                  </a:solidFill>
                  <a:prstDash val="solid"/>
                </a:ln>
                <a:solidFill>
                  <a:srgbClr val="FFFFFF"/>
                </a:solidFill>
                <a:effectLst>
                  <a:outerShdw blurRad="38100" dist="22860" dir="5400000" algn="tl" rotWithShape="0">
                    <a:srgbClr val="000000">
                      <a:alpha val="30000"/>
                    </a:srgbClr>
                  </a:outerShdw>
                </a:effectLst>
              </a:rPr>
              <a:t>：加深对</a:t>
            </a:r>
            <a:r>
              <a:rPr lang="en-US" altLang="zh-CN">
                <a:ln w="10160">
                  <a:solidFill>
                    <a:schemeClr val="accent5"/>
                  </a:solidFill>
                  <a:prstDash val="solid"/>
                </a:ln>
                <a:solidFill>
                  <a:srgbClr val="FFFFFF"/>
                </a:solidFill>
                <a:effectLst>
                  <a:outerShdw blurRad="38100" dist="22860" dir="5400000" algn="tl" rotWithShape="0">
                    <a:srgbClr val="000000">
                      <a:alpha val="30000"/>
                    </a:srgbClr>
                  </a:outerShdw>
                </a:effectLst>
              </a:rPr>
              <a:t>UML</a:t>
            </a:r>
            <a:r>
              <a:rPr lang="zh-CN" altLang="en-US">
                <a:ln w="10160">
                  <a:solidFill>
                    <a:schemeClr val="accent5"/>
                  </a:solidFill>
                  <a:prstDash val="solid"/>
                </a:ln>
                <a:solidFill>
                  <a:srgbClr val="FFFFFF"/>
                </a:solidFill>
                <a:effectLst>
                  <a:outerShdw blurRad="38100" dist="22860" dir="5400000" algn="tl" rotWithShape="0">
                    <a:srgbClr val="000000">
                      <a:alpha val="30000"/>
                    </a:srgbClr>
                  </a:outerShdw>
                </a:effectLst>
              </a:rPr>
              <a:t>建模的理解，深入了解网络编程，以及多线程。</a:t>
            </a:r>
            <a:endParaRPr lang="en-US" altLang="zh-CN"/>
          </a:p>
          <a:p>
            <a:pPr marL="0" indent="0">
              <a:buNone/>
            </a:pPr>
            <a:endParaRPr lang="en-US" altLang="zh-CN">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altLang="zh-CN">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altLang="zh-CN">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r>
              <a:rPr lang="en-US" altLang="zh-CN">
                <a:ln w="10160">
                  <a:solidFill>
                    <a:schemeClr val="accent5"/>
                  </a:solidFill>
                  <a:prstDash val="solid"/>
                </a:ln>
                <a:solidFill>
                  <a:srgbClr val="FFFFFF"/>
                </a:solidFill>
                <a:effectLst>
                  <a:outerShdw blurRad="38100" dist="22860" dir="5400000" algn="tl" rotWithShape="0">
                    <a:srgbClr val="000000">
                      <a:alpha val="30000"/>
                    </a:srgbClr>
                  </a:outerShdw>
                </a:effectLst>
              </a:rPr>
              <a:t>vision</a:t>
            </a:r>
            <a:r>
              <a:rPr lang="zh-CN" altLang="en-US">
                <a:ln w="10160">
                  <a:solidFill>
                    <a:schemeClr val="accent5"/>
                  </a:solidFill>
                  <a:prstDash val="solid"/>
                </a:ln>
                <a:solidFill>
                  <a:srgbClr val="FFFFFF"/>
                </a:solidFill>
                <a:effectLst>
                  <a:outerShdw blurRad="38100" dist="22860" dir="5400000" algn="tl" rotWithShape="0">
                    <a:srgbClr val="000000">
                      <a:alpha val="30000"/>
                    </a:srgbClr>
                  </a:outerShdw>
                </a:effectLst>
              </a:rPr>
              <a:t>：完善乐闪的功能，让它像抖音一样</a:t>
            </a:r>
            <a:endParaRPr lang="zh-CN" alt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zh-CN" alt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zh-CN" alt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r>
              <a:rPr lang="zh-CN" altLang="en-US">
                <a:ln w="10160">
                  <a:solidFill>
                    <a:schemeClr val="accent5"/>
                  </a:solidFill>
                  <a:prstDash val="solid"/>
                </a:ln>
                <a:solidFill>
                  <a:srgbClr val="FFFFFF"/>
                </a:solidFill>
                <a:effectLst>
                  <a:outerShdw blurRad="38100" dist="22860" dir="5400000" algn="tl" rotWithShape="0">
                    <a:srgbClr val="000000">
                      <a:alpha val="30000"/>
                    </a:srgbClr>
                  </a:outerShdw>
                </a:effectLst>
              </a:rPr>
              <a:t>自我评价：对于</a:t>
            </a:r>
            <a:r>
              <a:rPr lang="en-US" altLang="zh-CN">
                <a:ln w="10160">
                  <a:solidFill>
                    <a:schemeClr val="accent5"/>
                  </a:solidFill>
                  <a:prstDash val="solid"/>
                </a:ln>
                <a:solidFill>
                  <a:srgbClr val="FFFFFF"/>
                </a:solidFill>
                <a:effectLst>
                  <a:outerShdw blurRad="38100" dist="22860" dir="5400000" algn="tl" rotWithShape="0">
                    <a:srgbClr val="000000">
                      <a:alpha val="30000"/>
                    </a:srgbClr>
                  </a:outerShdw>
                </a:effectLst>
              </a:rPr>
              <a:t>UML</a:t>
            </a:r>
            <a:r>
              <a:rPr lang="zh-CN" altLang="en-US">
                <a:ln w="10160">
                  <a:solidFill>
                    <a:schemeClr val="accent5"/>
                  </a:solidFill>
                  <a:prstDash val="solid"/>
                </a:ln>
                <a:solidFill>
                  <a:srgbClr val="FFFFFF"/>
                </a:solidFill>
                <a:effectLst>
                  <a:outerShdw blurRad="38100" dist="22860" dir="5400000" algn="tl" rotWithShape="0">
                    <a:srgbClr val="000000">
                      <a:alpha val="30000"/>
                    </a:srgbClr>
                  </a:outerShdw>
                </a:effectLst>
              </a:rPr>
              <a:t>建模方面了解的并不深刻。再根据文档完善代码方面并不是和适应。</a:t>
            </a:r>
            <a:endParaRPr lang="zh-CN" alt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PA_直接连接符 26"/>
          <p:cNvCxnSpPr/>
          <p:nvPr>
            <p:custDataLst>
              <p:tags r:id="rId1"/>
            </p:custDataLst>
          </p:nvPr>
        </p:nvCxnSpPr>
        <p:spPr>
          <a:xfrm flipH="1">
            <a:off x="8955272" y="-155448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0" name="PA_直接连接符 27"/>
          <p:cNvCxnSpPr/>
          <p:nvPr>
            <p:custDataLst>
              <p:tags r:id="rId2"/>
            </p:custDataLst>
          </p:nvPr>
        </p:nvCxnSpPr>
        <p:spPr>
          <a:xfrm flipH="1">
            <a:off x="16441239" y="-175260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1" name="PA_直接连接符 28"/>
          <p:cNvCxnSpPr/>
          <p:nvPr>
            <p:custDataLst>
              <p:tags r:id="rId3"/>
            </p:custDataLst>
          </p:nvPr>
        </p:nvCxnSpPr>
        <p:spPr>
          <a:xfrm flipH="1">
            <a:off x="12711341" y="290583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2" name="PA_直接连接符 29"/>
          <p:cNvCxnSpPr/>
          <p:nvPr>
            <p:custDataLst>
              <p:tags r:id="rId4"/>
            </p:custDataLst>
          </p:nvPr>
        </p:nvCxnSpPr>
        <p:spPr>
          <a:xfrm flipH="1">
            <a:off x="13430247" y="121920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3" name="PA_直接连接符 30"/>
          <p:cNvCxnSpPr/>
          <p:nvPr>
            <p:custDataLst>
              <p:tags r:id="rId5"/>
            </p:custDataLst>
          </p:nvPr>
        </p:nvCxnSpPr>
        <p:spPr>
          <a:xfrm flipH="1">
            <a:off x="13241330" y="-175260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4" name="PA_直接连接符 32"/>
          <p:cNvCxnSpPr/>
          <p:nvPr>
            <p:custDataLst>
              <p:tags r:id="rId6"/>
            </p:custDataLst>
          </p:nvPr>
        </p:nvCxnSpPr>
        <p:spPr>
          <a:xfrm flipH="1">
            <a:off x="16441238" y="195638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7174933" y="2168380"/>
            <a:ext cx="2011680" cy="1198880"/>
          </a:xfrm>
          <a:prstGeom prst="rect">
            <a:avLst/>
          </a:prstGeom>
          <a:noFill/>
        </p:spPr>
        <p:txBody>
          <a:bodyPr wrap="none" rtlCol="0">
            <a:spAutoFit/>
          </a:bodyPr>
          <a:lstStyle/>
          <a:p>
            <a:r>
              <a:rPr lang="zh-CN" altLang="en-US" sz="7200" dirty="0">
                <a:solidFill>
                  <a:schemeClr val="bg1"/>
                </a:solidFill>
                <a:latin typeface="思源黑体 CN Light" panose="020B0300000000000000" pitchFamily="34" charset="-122"/>
                <a:ea typeface="思源黑体 CN Light" panose="020B0300000000000000" pitchFamily="34" charset="-122"/>
              </a:rPr>
              <a:t>张哲</a:t>
            </a:r>
            <a:endParaRPr lang="zh-CN" altLang="en-US" sz="7200" dirty="0">
              <a:solidFill>
                <a:schemeClr val="bg1"/>
              </a:solidFill>
              <a:latin typeface="思源黑体 CN Light" panose="020B0300000000000000" pitchFamily="34" charset="-122"/>
              <a:ea typeface="思源黑体 CN Light" panose="020B0300000000000000" pitchFamily="34" charset="-122"/>
            </a:endParaRPr>
          </a:p>
        </p:txBody>
      </p:sp>
      <p:sp>
        <p:nvSpPr>
          <p:cNvPr id="8" name="文本框 7"/>
          <p:cNvSpPr txBox="1"/>
          <p:nvPr/>
        </p:nvSpPr>
        <p:spPr>
          <a:xfrm>
            <a:off x="7271830" y="3500154"/>
            <a:ext cx="1817370" cy="368300"/>
          </a:xfrm>
          <a:prstGeom prst="rect">
            <a:avLst/>
          </a:prstGeom>
          <a:noFill/>
        </p:spPr>
        <p:txBody>
          <a:bodyPr wrap="none" rtlCol="0">
            <a:spAutoFit/>
          </a:bodyPr>
          <a:lstStyle/>
          <a:p>
            <a:pPr algn="r"/>
            <a:r>
              <a:rPr 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rPr>
              <a:t>2016051604123</a:t>
            </a:r>
            <a:endParaRPr lang="zh-CN" alt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endParaRPr>
          </a:p>
        </p:txBody>
      </p:sp>
      <p:sp>
        <p:nvSpPr>
          <p:cNvPr id="15" name="任意多边形: 形状 14"/>
          <p:cNvSpPr/>
          <p:nvPr/>
        </p:nvSpPr>
        <p:spPr>
          <a:xfrm>
            <a:off x="-3294345" y="0"/>
            <a:ext cx="8154444" cy="6858000"/>
          </a:xfrm>
          <a:custGeom>
            <a:avLst/>
            <a:gdLst/>
            <a:ahLst/>
            <a:cxnLst/>
            <a:rect l="l" t="t" r="r" b="b"/>
            <a:pathLst>
              <a:path w="8154444" h="6858000">
                <a:moveTo>
                  <a:pt x="7098467" y="4223910"/>
                </a:moveTo>
                <a:lnTo>
                  <a:pt x="6650256" y="6016753"/>
                </a:lnTo>
                <a:lnTo>
                  <a:pt x="6330936" y="6016753"/>
                </a:lnTo>
                <a:cubicBezTo>
                  <a:pt x="5942758" y="6016753"/>
                  <a:pt x="5520004" y="6016753"/>
                  <a:pt x="5062674" y="6016753"/>
                </a:cubicBezTo>
                <a:cubicBezTo>
                  <a:pt x="5357726" y="5603680"/>
                  <a:pt x="5849479" y="5141432"/>
                  <a:pt x="6537933" y="4630010"/>
                </a:cubicBezTo>
                <a:cubicBezTo>
                  <a:pt x="6744469" y="4497237"/>
                  <a:pt x="6929914" y="4363080"/>
                  <a:pt x="7094267" y="4227541"/>
                </a:cubicBezTo>
                <a:close/>
                <a:moveTo>
                  <a:pt x="1714500" y="0"/>
                </a:moveTo>
                <a:lnTo>
                  <a:pt x="8154444" y="0"/>
                </a:lnTo>
                <a:lnTo>
                  <a:pt x="7784403" y="1480166"/>
                </a:lnTo>
                <a:lnTo>
                  <a:pt x="7713530" y="1368305"/>
                </a:lnTo>
                <a:cubicBezTo>
                  <a:pt x="7396964" y="924191"/>
                  <a:pt x="6857572" y="683693"/>
                  <a:pt x="6095355" y="646811"/>
                </a:cubicBezTo>
                <a:cubicBezTo>
                  <a:pt x="5033169" y="646811"/>
                  <a:pt x="4315210" y="1148399"/>
                  <a:pt x="3941478" y="2151575"/>
                </a:cubicBezTo>
                <a:lnTo>
                  <a:pt x="4885643" y="2564648"/>
                </a:lnTo>
                <a:cubicBezTo>
                  <a:pt x="5062674" y="1915534"/>
                  <a:pt x="5426571" y="1581142"/>
                  <a:pt x="5977335" y="1561472"/>
                </a:cubicBezTo>
                <a:cubicBezTo>
                  <a:pt x="6685459" y="1561472"/>
                  <a:pt x="7039521" y="1856523"/>
                  <a:pt x="7039521" y="2446627"/>
                </a:cubicBezTo>
                <a:cubicBezTo>
                  <a:pt x="7078861" y="2918710"/>
                  <a:pt x="6665789" y="3459638"/>
                  <a:pt x="5800304" y="4069412"/>
                </a:cubicBezTo>
                <a:cubicBezTo>
                  <a:pt x="4934818" y="4698855"/>
                  <a:pt x="4275869" y="5426650"/>
                  <a:pt x="3823457" y="6252794"/>
                </a:cubicBezTo>
                <a:lnTo>
                  <a:pt x="3823457" y="6842898"/>
                </a:lnTo>
                <a:lnTo>
                  <a:pt x="6443720" y="6842898"/>
                </a:lnTo>
                <a:lnTo>
                  <a:pt x="6439944" y="6858000"/>
                </a:lnTo>
                <a:lnTo>
                  <a:pt x="0" y="6858000"/>
                </a:lnTo>
                <a:close/>
              </a:path>
            </a:pathLst>
          </a:custGeom>
          <a:solidFill>
            <a:schemeClr val="tx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decel="86000" fill="hold" nodeType="afterEffect">
                                  <p:stCondLst>
                                    <p:cond delay="0"/>
                                  </p:stCondLst>
                                  <p:childTnLst>
                                    <p:animMotion origin="layout" path="M -4.375E-6 -4.44444E-6 L -1.1388 1.05672 " pathEditMode="relative" rAng="0" ptsTypes="AA">
                                      <p:cBhvr>
                                        <p:cTn id="6" dur="2250" fill="hold"/>
                                        <p:tgtEl>
                                          <p:spTgt spid="9"/>
                                        </p:tgtEl>
                                        <p:attrNameLst>
                                          <p:attrName>ppt_x</p:attrName>
                                          <p:attrName>ppt_y</p:attrName>
                                        </p:attrNameLst>
                                      </p:cBhvr>
                                      <p:rCtr x="-56940" y="52824"/>
                                    </p:animMotion>
                                  </p:childTnLst>
                                </p:cTn>
                              </p:par>
                              <p:par>
                                <p:cTn id="7" presetID="35" presetClass="path" presetSubtype="0" repeatCount="indefinite" decel="70000" fill="hold" nodeType="withEffect">
                                  <p:stCondLst>
                                    <p:cond delay="14"/>
                                  </p:stCondLst>
                                  <p:childTnLst>
                                    <p:animMotion origin="layout" path="M 3.75E-6 7.40741E-7 L -1.46823 1.3625 " pathEditMode="relative" rAng="0" ptsTypes="AA">
                                      <p:cBhvr>
                                        <p:cTn id="8" dur="2250" fill="hold"/>
                                        <p:tgtEl>
                                          <p:spTgt spid="13"/>
                                        </p:tgtEl>
                                        <p:attrNameLst>
                                          <p:attrName>ppt_x</p:attrName>
                                          <p:attrName>ppt_y</p:attrName>
                                        </p:attrNameLst>
                                      </p:cBhvr>
                                      <p:rCtr x="-73411" y="68125"/>
                                    </p:animMotion>
                                  </p:childTnLst>
                                </p:cTn>
                              </p:par>
                              <p:par>
                                <p:cTn id="9" presetID="35" presetClass="path" presetSubtype="0" repeatCount="indefinite" decel="44000" fill="hold" nodeType="withEffect">
                                  <p:stCondLst>
                                    <p:cond delay="250"/>
                                  </p:stCondLst>
                                  <p:childTnLst>
                                    <p:animMotion origin="layout" path="M 4.16667E-6 2.22222E-6 L -1.50912 1.40046 " pathEditMode="relative" rAng="0" ptsTypes="AA">
                                      <p:cBhvr>
                                        <p:cTn id="10" dur="2250" fill="hold"/>
                                        <p:tgtEl>
                                          <p:spTgt spid="10"/>
                                        </p:tgtEl>
                                        <p:attrNameLst>
                                          <p:attrName>ppt_x</p:attrName>
                                          <p:attrName>ppt_y</p:attrName>
                                        </p:attrNameLst>
                                      </p:cBhvr>
                                      <p:rCtr x="-75456" y="70023"/>
                                    </p:animMotion>
                                  </p:childTnLst>
                                </p:cTn>
                              </p:par>
                              <p:par>
                                <p:cTn id="11" presetID="35" presetClass="path" presetSubtype="0" repeatCount="indefinite" decel="86000" fill="hold" nodeType="withEffect">
                                  <p:stCondLst>
                                    <p:cond delay="90"/>
                                  </p:stCondLst>
                                  <p:childTnLst>
                                    <p:animMotion origin="layout" path="M 4.79167E-6 4.07407E-6 L -0.93803 0.87037 " pathEditMode="relative" rAng="0" ptsTypes="AA">
                                      <p:cBhvr>
                                        <p:cTn id="12" dur="2250" fill="hold"/>
                                        <p:tgtEl>
                                          <p:spTgt spid="12"/>
                                        </p:tgtEl>
                                        <p:attrNameLst>
                                          <p:attrName>ppt_x</p:attrName>
                                          <p:attrName>ppt_y</p:attrName>
                                        </p:attrNameLst>
                                      </p:cBhvr>
                                      <p:rCtr x="-46901" y="43519"/>
                                    </p:animMotion>
                                  </p:childTnLst>
                                </p:cTn>
                              </p:par>
                              <p:par>
                                <p:cTn id="13" presetID="35" presetClass="path" presetSubtype="0" repeatCount="indefinite" accel="16000" decel="84000" fill="hold" nodeType="withEffect">
                                  <p:stCondLst>
                                    <p:cond delay="2"/>
                                  </p:stCondLst>
                                  <p:childTnLst>
                                    <p:animMotion origin="layout" path="M 3.54167E-6 0 L -0.95938 0.89028 " pathEditMode="relative" rAng="0" ptsTypes="AA">
                                      <p:cBhvr>
                                        <p:cTn id="14" dur="2250" fill="hold"/>
                                        <p:tgtEl>
                                          <p:spTgt spid="11"/>
                                        </p:tgtEl>
                                        <p:attrNameLst>
                                          <p:attrName>ppt_x</p:attrName>
                                          <p:attrName>ppt_y</p:attrName>
                                        </p:attrNameLst>
                                      </p:cBhvr>
                                      <p:rCtr x="-47969" y="44514"/>
                                    </p:animMotion>
                                  </p:childTnLst>
                                </p:cTn>
                              </p:par>
                              <p:par>
                                <p:cTn id="15" presetID="35" presetClass="path" presetSubtype="0" repeatCount="indefinite" decel="86000" fill="hold" nodeType="withEffect">
                                  <p:stCondLst>
                                    <p:cond delay="250"/>
                                  </p:stCondLst>
                                  <p:childTnLst>
                                    <p:animMotion origin="layout" path="M -4.16667E-7 -1.85185E-6 L -1.11107 1.03102 " pathEditMode="relative" rAng="0" ptsTypes="AA">
                                      <p:cBhvr>
                                        <p:cTn id="16" dur="2250" fill="hold"/>
                                        <p:tgtEl>
                                          <p:spTgt spid="14"/>
                                        </p:tgtEl>
                                        <p:attrNameLst>
                                          <p:attrName>ppt_x</p:attrName>
                                          <p:attrName>ppt_y</p:attrName>
                                        </p:attrNameLst>
                                      </p:cBhvr>
                                      <p:rCtr x="-55560" y="5155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PA_直接连接符 25"/>
          <p:cNvCxnSpPr>
            <a:stCxn id="2" idx="4"/>
            <a:endCxn id="3" idx="7"/>
          </p:cNvCxnSpPr>
          <p:nvPr>
            <p:custDataLst>
              <p:tags r:id="rId1"/>
            </p:custDataLst>
          </p:nvPr>
        </p:nvCxnSpPr>
        <p:spPr>
          <a:xfrm flipH="1" flipV="1">
            <a:off x="1985645" y="2282825"/>
            <a:ext cx="958215" cy="271589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27" name="PA_直接连接符 26"/>
          <p:cNvCxnSpPr>
            <a:endCxn id="2" idx="4"/>
          </p:cNvCxnSpPr>
          <p:nvPr>
            <p:custDataLst>
              <p:tags r:id="rId2"/>
            </p:custDataLst>
          </p:nvPr>
        </p:nvCxnSpPr>
        <p:spPr>
          <a:xfrm flipH="1">
            <a:off x="2943860" y="3295015"/>
            <a:ext cx="3028950" cy="170370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28" name="PA_直接连接符 27"/>
          <p:cNvCxnSpPr>
            <a:stCxn id="5" idx="5"/>
          </p:cNvCxnSpPr>
          <p:nvPr>
            <p:custDataLst>
              <p:tags r:id="rId3"/>
            </p:custDataLst>
          </p:nvPr>
        </p:nvCxnSpPr>
        <p:spPr>
          <a:xfrm flipH="1" flipV="1">
            <a:off x="6014720" y="3295015"/>
            <a:ext cx="1854835" cy="174117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30" name="PA_直接连接符 29"/>
          <p:cNvCxnSpPr>
            <a:stCxn id="4" idx="3"/>
            <a:endCxn id="5" idx="4"/>
          </p:cNvCxnSpPr>
          <p:nvPr>
            <p:custDataLst>
              <p:tags r:id="rId4"/>
            </p:custDataLst>
          </p:nvPr>
        </p:nvCxnSpPr>
        <p:spPr>
          <a:xfrm flipH="1">
            <a:off x="7835265" y="3143885"/>
            <a:ext cx="2240915" cy="190627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49" name="PA_直接连接符 25"/>
          <p:cNvCxnSpPr>
            <a:stCxn id="3" idx="6"/>
          </p:cNvCxnSpPr>
          <p:nvPr>
            <p:custDataLst>
              <p:tags r:id="rId5"/>
            </p:custDataLst>
          </p:nvPr>
        </p:nvCxnSpPr>
        <p:spPr>
          <a:xfrm flipH="1">
            <a:off x="355600" y="2317115"/>
            <a:ext cx="1644650" cy="89598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53" name="PA_直接连接符 29"/>
          <p:cNvCxnSpPr>
            <a:endCxn id="4" idx="5"/>
          </p:cNvCxnSpPr>
          <p:nvPr>
            <p:custDataLst>
              <p:tags r:id="rId6"/>
            </p:custDataLst>
          </p:nvPr>
        </p:nvCxnSpPr>
        <p:spPr>
          <a:xfrm flipH="1" flipV="1">
            <a:off x="10145395" y="3143885"/>
            <a:ext cx="1002665" cy="786765"/>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cxnSp>
        <p:nvCxnSpPr>
          <p:cNvPr id="59" name="PA_直接连接符 29"/>
          <p:cNvCxnSpPr/>
          <p:nvPr>
            <p:custDataLst>
              <p:tags r:id="rId7"/>
            </p:custDataLst>
          </p:nvPr>
        </p:nvCxnSpPr>
        <p:spPr>
          <a:xfrm flipH="1">
            <a:off x="11148060" y="2895600"/>
            <a:ext cx="802640" cy="1035050"/>
          </a:xfrm>
          <a:prstGeom prst="line">
            <a:avLst/>
          </a:prstGeom>
          <a:ln w="34925" cap="rnd">
            <a:gradFill>
              <a:gsLst>
                <a:gs pos="26000">
                  <a:srgbClr val="2256A2"/>
                </a:gs>
                <a:gs pos="100000">
                  <a:srgbClr val="1DC2DD"/>
                </a:gs>
              </a:gsLst>
              <a:lin ang="14400000" scaled="0"/>
            </a:gradFill>
          </a:ln>
        </p:spPr>
        <p:style>
          <a:lnRef idx="1">
            <a:schemeClr val="accent1"/>
          </a:lnRef>
          <a:fillRef idx="0">
            <a:schemeClr val="accent1"/>
          </a:fillRef>
          <a:effectRef idx="0">
            <a:schemeClr val="accent1"/>
          </a:effectRef>
          <a:fontRef idx="minor">
            <a:schemeClr val="tx1"/>
          </a:fontRef>
        </p:style>
      </p:cxnSp>
      <p:sp>
        <p:nvSpPr>
          <p:cNvPr id="62" name="PA_椭圆 61"/>
          <p:cNvSpPr/>
          <p:nvPr>
            <p:custDataLst>
              <p:tags r:id="rId8"/>
            </p:custDataLst>
          </p:nvPr>
        </p:nvSpPr>
        <p:spPr>
          <a:xfrm>
            <a:off x="11099420" y="387629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1" name="PA_组合 80"/>
          <p:cNvGrpSpPr/>
          <p:nvPr>
            <p:custDataLst>
              <p:tags r:id="rId9"/>
            </p:custDataLst>
          </p:nvPr>
        </p:nvGrpSpPr>
        <p:grpSpPr>
          <a:xfrm>
            <a:off x="2000250" y="1643380"/>
            <a:ext cx="1716405" cy="915043"/>
            <a:chOff x="2192652" y="1938889"/>
            <a:chExt cx="2672080" cy="827091"/>
          </a:xfrm>
        </p:grpSpPr>
        <p:sp>
          <p:nvSpPr>
            <p:cNvPr id="67" name="文本框 66"/>
            <p:cNvSpPr txBox="1"/>
            <p:nvPr/>
          </p:nvSpPr>
          <p:spPr>
            <a:xfrm>
              <a:off x="2192652" y="1938889"/>
              <a:ext cx="2672080" cy="360450"/>
            </a:xfrm>
            <a:prstGeom prst="rect">
              <a:avLst/>
            </a:prstGeom>
            <a:noFill/>
          </p:spPr>
          <p:txBody>
            <a:bodyPr wrap="squar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愿景文档</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68" name="文本框 67"/>
            <p:cNvSpPr txBox="1"/>
            <p:nvPr/>
          </p:nvSpPr>
          <p:spPr>
            <a:xfrm>
              <a:off x="2192652" y="2294181"/>
              <a:ext cx="2672080" cy="471799"/>
            </a:xfrm>
            <a:prstGeom prst="rect">
              <a:avLst/>
            </a:prstGeom>
            <a:noFill/>
          </p:spPr>
          <p:txBody>
            <a:bodyPr wrap="square" rtlCol="0">
              <a:spAutoFit/>
            </a:bodyPr>
            <a:lstStyle/>
            <a:p>
              <a:r>
                <a:rPr lang="zh-CN" altLang="en-US" sz="1400" dirty="0">
                  <a:solidFill>
                    <a:schemeClr val="bg1"/>
                  </a:solidFill>
                  <a:latin typeface="思源黑体 CN Light" panose="020B0300000000000000" pitchFamily="34" charset="-122"/>
                  <a:ea typeface="思源黑体 CN Light" panose="020B0300000000000000" pitchFamily="34" charset="-122"/>
                </a:rPr>
                <a:t>编写初步的愿景文档，问题描述</a:t>
              </a:r>
              <a:endParaRPr lang="zh-CN" altLang="en-US" sz="1400"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2" name="PA_组合 81"/>
          <p:cNvGrpSpPr/>
          <p:nvPr>
            <p:custDataLst>
              <p:tags r:id="rId10"/>
            </p:custDataLst>
          </p:nvPr>
        </p:nvGrpSpPr>
        <p:grpSpPr>
          <a:xfrm>
            <a:off x="2894785" y="4998898"/>
            <a:ext cx="2286000" cy="723592"/>
            <a:chOff x="3354525" y="5006761"/>
            <a:chExt cx="2286000" cy="723592"/>
          </a:xfrm>
        </p:grpSpPr>
        <p:sp>
          <p:nvSpPr>
            <p:cNvPr id="69" name="文本框 68"/>
            <p:cNvSpPr txBox="1"/>
            <p:nvPr/>
          </p:nvSpPr>
          <p:spPr>
            <a:xfrm>
              <a:off x="3354525" y="5006761"/>
              <a:ext cx="1452880" cy="398780"/>
            </a:xfrm>
            <a:prstGeom prst="rect">
              <a:avLst/>
            </a:prstGeom>
            <a:noFill/>
          </p:spPr>
          <p:txBody>
            <a:bodyPr wrap="non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用况活动图</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70" name="文本框 69"/>
            <p:cNvSpPr txBox="1"/>
            <p:nvPr/>
          </p:nvSpPr>
          <p:spPr>
            <a:xfrm>
              <a:off x="3354525" y="5362053"/>
              <a:ext cx="2286000" cy="368300"/>
            </a:xfrm>
            <a:prstGeom prst="rect">
              <a:avLst/>
            </a:prstGeom>
            <a:noFill/>
          </p:spPr>
          <p:txBody>
            <a:bodyPr wrap="none" rtlCol="0">
              <a:spAutoFit/>
            </a:bodyPr>
            <a:lstStyle/>
            <a:p>
              <a:r>
                <a:rPr lang="zh-CN" altLang="en-US" dirty="0">
                  <a:solidFill>
                    <a:schemeClr val="bg1"/>
                  </a:solidFill>
                  <a:latin typeface="思源黑体 CN Light" panose="020B0300000000000000" pitchFamily="34" charset="-122"/>
                  <a:ea typeface="思源黑体 CN Light" panose="020B0300000000000000" pitchFamily="34" charset="-122"/>
                </a:rPr>
                <a:t>用</a:t>
              </a:r>
              <a:r>
                <a:rPr lang="en-US" altLang="zh-CN" dirty="0">
                  <a:solidFill>
                    <a:schemeClr val="bg1"/>
                  </a:solidFill>
                  <a:latin typeface="思源黑体 CN Light" panose="020B0300000000000000" pitchFamily="34" charset="-122"/>
                  <a:ea typeface="思源黑体 CN Light" panose="020B0300000000000000" pitchFamily="34" charset="-122"/>
                </a:rPr>
                <a:t>VP</a:t>
              </a:r>
              <a:r>
                <a:rPr lang="zh-CN" altLang="en-US" dirty="0">
                  <a:solidFill>
                    <a:schemeClr val="bg1"/>
                  </a:solidFill>
                  <a:latin typeface="思源黑体 CN Light" panose="020B0300000000000000" pitchFamily="34" charset="-122"/>
                  <a:ea typeface="思源黑体 CN Light" panose="020B0300000000000000" pitchFamily="34" charset="-122"/>
                </a:rPr>
                <a:t>画</a:t>
              </a:r>
              <a:r>
                <a:rPr lang="en-US" altLang="zh-CN" dirty="0">
                  <a:solidFill>
                    <a:schemeClr val="bg1"/>
                  </a:solidFill>
                  <a:latin typeface="思源黑体 CN Light" panose="020B0300000000000000" pitchFamily="34" charset="-122"/>
                  <a:ea typeface="思源黑体 CN Light" panose="020B0300000000000000" pitchFamily="34" charset="-122"/>
                </a:rPr>
                <a:t>UML</a:t>
              </a:r>
              <a:r>
                <a:rPr lang="zh-CN" altLang="en-US" dirty="0">
                  <a:solidFill>
                    <a:schemeClr val="bg1"/>
                  </a:solidFill>
                  <a:latin typeface="思源黑体 CN Light" panose="020B0300000000000000" pitchFamily="34" charset="-122"/>
                  <a:ea typeface="思源黑体 CN Light" panose="020B0300000000000000" pitchFamily="34" charset="-122"/>
                </a:rPr>
                <a:t>的活动图</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3" name="PA_组合 82"/>
          <p:cNvGrpSpPr/>
          <p:nvPr>
            <p:custDataLst>
              <p:tags r:id="rId11"/>
            </p:custDataLst>
          </p:nvPr>
        </p:nvGrpSpPr>
        <p:grpSpPr>
          <a:xfrm>
            <a:off x="7974965" y="4900930"/>
            <a:ext cx="2646045" cy="1043812"/>
            <a:chOff x="7629880" y="4422888"/>
            <a:chExt cx="3119120" cy="1163801"/>
          </a:xfrm>
        </p:grpSpPr>
        <p:sp>
          <p:nvSpPr>
            <p:cNvPr id="71" name="文本框 70"/>
            <p:cNvSpPr txBox="1"/>
            <p:nvPr/>
          </p:nvSpPr>
          <p:spPr>
            <a:xfrm>
              <a:off x="7629880" y="4422888"/>
              <a:ext cx="3119120" cy="444621"/>
            </a:xfrm>
            <a:prstGeom prst="rect">
              <a:avLst/>
            </a:prstGeom>
            <a:noFill/>
          </p:spPr>
          <p:txBody>
            <a:bodyPr wrap="square" rtlCol="0">
              <a:spAutoFit/>
            </a:bodyPr>
            <a:lstStyle/>
            <a:p>
              <a:r>
                <a:rPr lang="en-US" altLang="zh-CN" sz="2000" dirty="0">
                  <a:solidFill>
                    <a:schemeClr val="bg1"/>
                  </a:solidFill>
                  <a:latin typeface="思源黑体 CN Light" panose="020B0300000000000000" pitchFamily="34" charset="-122"/>
                  <a:ea typeface="思源黑体 CN Light" panose="020B0300000000000000" pitchFamily="34" charset="-122"/>
                </a:rPr>
                <a:t>Operate Specification</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p:txBody>
        </p:sp>
        <p:sp>
          <p:nvSpPr>
            <p:cNvPr id="72" name="文本框 71"/>
            <p:cNvSpPr txBox="1"/>
            <p:nvPr/>
          </p:nvSpPr>
          <p:spPr>
            <a:xfrm>
              <a:off x="7726208" y="4867366"/>
              <a:ext cx="2926080" cy="719323"/>
            </a:xfrm>
            <a:prstGeom prst="rect">
              <a:avLst/>
            </a:prstGeom>
            <a:noFill/>
          </p:spPr>
          <p:txBody>
            <a:bodyPr wrap="square" rtlCol="0">
              <a:spAutoFit/>
            </a:bodyPr>
            <a:lstStyle/>
            <a:p>
              <a:r>
                <a:rPr lang="zh-CN" altLang="en-US" dirty="0">
                  <a:solidFill>
                    <a:schemeClr val="bg1"/>
                  </a:solidFill>
                  <a:latin typeface="思源黑体 CN Light" panose="020B0300000000000000" pitchFamily="34" charset="-122"/>
                  <a:ea typeface="思源黑体 CN Light" panose="020B0300000000000000" pitchFamily="34" charset="-122"/>
                </a:rPr>
                <a:t>和组员阳帅一起写操作说明</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4" name="PA_组合 83"/>
          <p:cNvGrpSpPr/>
          <p:nvPr>
            <p:custDataLst>
              <p:tags r:id="rId12"/>
            </p:custDataLst>
          </p:nvPr>
        </p:nvGrpSpPr>
        <p:grpSpPr>
          <a:xfrm>
            <a:off x="9632315" y="1684655"/>
            <a:ext cx="1676400" cy="1264987"/>
            <a:chOff x="10341289" y="2909187"/>
            <a:chExt cx="3095625" cy="1265214"/>
          </a:xfrm>
        </p:grpSpPr>
        <p:sp>
          <p:nvSpPr>
            <p:cNvPr id="73" name="文本框 72"/>
            <p:cNvSpPr txBox="1"/>
            <p:nvPr/>
          </p:nvSpPr>
          <p:spPr>
            <a:xfrm>
              <a:off x="10356533" y="2909187"/>
              <a:ext cx="3080381" cy="398852"/>
            </a:xfrm>
            <a:prstGeom prst="rect">
              <a:avLst/>
            </a:prstGeom>
            <a:noFill/>
          </p:spPr>
          <p:txBody>
            <a:bodyPr wrap="squar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手机支持</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
          <p:nvSpPr>
            <p:cNvPr id="74" name="文本框 73"/>
            <p:cNvSpPr txBox="1"/>
            <p:nvPr/>
          </p:nvSpPr>
          <p:spPr>
            <a:xfrm>
              <a:off x="10341289" y="3252215"/>
              <a:ext cx="3095625" cy="922186"/>
            </a:xfrm>
            <a:prstGeom prst="rect">
              <a:avLst/>
            </a:prstGeom>
            <a:noFill/>
          </p:spPr>
          <p:txBody>
            <a:bodyPr wrap="square" rtlCol="0">
              <a:spAutoFit/>
            </a:bodyPr>
            <a:lstStyle/>
            <a:p>
              <a:r>
                <a:rPr lang="zh-CN" altLang="en-US" dirty="0">
                  <a:solidFill>
                    <a:schemeClr val="bg1"/>
                  </a:solidFill>
                  <a:latin typeface="思源黑体 CN Light" panose="020B0300000000000000" pitchFamily="34" charset="-122"/>
                  <a:ea typeface="思源黑体 CN Light" panose="020B0300000000000000" pitchFamily="34" charset="-122"/>
                </a:rPr>
                <a:t>学习</a:t>
              </a:r>
              <a:r>
                <a:rPr lang="en-US" altLang="zh-CN" dirty="0">
                  <a:solidFill>
                    <a:schemeClr val="bg1"/>
                  </a:solidFill>
                  <a:latin typeface="思源黑体 CN Light" panose="020B0300000000000000" pitchFamily="34" charset="-122"/>
                  <a:ea typeface="思源黑体 CN Light" panose="020B0300000000000000" pitchFamily="34" charset="-122"/>
                </a:rPr>
                <a:t>V-Play</a:t>
              </a:r>
              <a:r>
                <a:rPr lang="zh-CN" altLang="en-US" dirty="0">
                  <a:solidFill>
                    <a:schemeClr val="bg1"/>
                  </a:solidFill>
                  <a:latin typeface="思源黑体 CN Light" panose="020B0300000000000000" pitchFamily="34" charset="-122"/>
                  <a:ea typeface="思源黑体 CN Light" panose="020B0300000000000000" pitchFamily="34" charset="-122"/>
                </a:rPr>
                <a:t>，调用手机摄像头，震动反馈</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85" name="PA_组合 84"/>
          <p:cNvGrpSpPr/>
          <p:nvPr>
            <p:custDataLst>
              <p:tags r:id="rId13"/>
            </p:custDataLst>
          </p:nvPr>
        </p:nvGrpSpPr>
        <p:grpSpPr>
          <a:xfrm>
            <a:off x="6595745" y="1795145"/>
            <a:ext cx="1583690" cy="1611076"/>
            <a:chOff x="6841619" y="2957581"/>
            <a:chExt cx="4489726" cy="1611431"/>
          </a:xfrm>
        </p:grpSpPr>
        <p:sp>
          <p:nvSpPr>
            <p:cNvPr id="75" name="文本框 74"/>
            <p:cNvSpPr txBox="1"/>
            <p:nvPr/>
          </p:nvSpPr>
          <p:spPr>
            <a:xfrm>
              <a:off x="6847715" y="3369868"/>
              <a:ext cx="4481830" cy="1199144"/>
            </a:xfrm>
            <a:prstGeom prst="rect">
              <a:avLst/>
            </a:prstGeom>
            <a:noFill/>
          </p:spPr>
          <p:txBody>
            <a:bodyPr wrap="square" rtlCol="0">
              <a:spAutoFit/>
            </a:bodyPr>
            <a:lstStyle/>
            <a:p>
              <a:r>
                <a:rPr lang="zh-CN" altLang="en-US" dirty="0">
                  <a:solidFill>
                    <a:schemeClr val="bg1"/>
                  </a:solidFill>
                  <a:latin typeface="思源黑体 CN Light" panose="020B0300000000000000" pitchFamily="34" charset="-122"/>
                  <a:ea typeface="思源黑体 CN Light" panose="020B0300000000000000" pitchFamily="34" charset="-122"/>
                </a:rPr>
                <a:t>使用</a:t>
              </a:r>
              <a:r>
                <a:rPr lang="en-US" altLang="zh-CN" dirty="0">
                  <a:solidFill>
                    <a:schemeClr val="bg1"/>
                  </a:solidFill>
                  <a:latin typeface="思源黑体 CN Light" panose="020B0300000000000000" pitchFamily="34" charset="-122"/>
                  <a:ea typeface="思源黑体 CN Light" panose="020B0300000000000000" pitchFamily="34" charset="-122"/>
                </a:rPr>
                <a:t>QML</a:t>
              </a:r>
              <a:r>
                <a:rPr lang="zh-CN" altLang="en-US" dirty="0">
                  <a:solidFill>
                    <a:schemeClr val="bg1"/>
                  </a:solidFill>
                  <a:latin typeface="思源黑体 CN Light" panose="020B0300000000000000" pitchFamily="34" charset="-122"/>
                  <a:ea typeface="思源黑体 CN Light" panose="020B0300000000000000" pitchFamily="34" charset="-122"/>
                </a:rPr>
                <a:t>，</a:t>
              </a:r>
              <a:r>
                <a:rPr lang="en-US" altLang="zh-CN" dirty="0">
                  <a:solidFill>
                    <a:schemeClr val="bg1"/>
                  </a:solidFill>
                  <a:latin typeface="思源黑体 CN Light" panose="020B0300000000000000" pitchFamily="34" charset="-122"/>
                  <a:ea typeface="思源黑体 CN Light" panose="020B0300000000000000" pitchFamily="34" charset="-122"/>
                </a:rPr>
                <a:t>C++</a:t>
              </a:r>
              <a:r>
                <a:rPr lang="zh-CN" altLang="en-US" dirty="0">
                  <a:solidFill>
                    <a:schemeClr val="bg1"/>
                  </a:solidFill>
                  <a:latin typeface="思源黑体 CN Light" panose="020B0300000000000000" pitchFamily="34" charset="-122"/>
                  <a:ea typeface="思源黑体 CN Light" panose="020B0300000000000000" pitchFamily="34" charset="-122"/>
                </a:rPr>
                <a:t>结合写了捕获摄像头并录像</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76" name="文本框 75"/>
            <p:cNvSpPr txBox="1"/>
            <p:nvPr/>
          </p:nvSpPr>
          <p:spPr>
            <a:xfrm>
              <a:off x="6841619" y="2957581"/>
              <a:ext cx="4489726" cy="398868"/>
            </a:xfrm>
            <a:prstGeom prst="rect">
              <a:avLst/>
            </a:prstGeom>
            <a:noFill/>
          </p:spPr>
          <p:txBody>
            <a:bodyPr wrap="squar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视频录制</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grpSp>
      <p:sp>
        <p:nvSpPr>
          <p:cNvPr id="87" name="PA_文本框 79_1"/>
          <p:cNvSpPr txBox="1"/>
          <p:nvPr>
            <p:custDataLst>
              <p:tags r:id="rId14"/>
            </p:custDataLst>
          </p:nvPr>
        </p:nvSpPr>
        <p:spPr>
          <a:xfrm>
            <a:off x="5514479" y="533755"/>
            <a:ext cx="1706880" cy="460375"/>
          </a:xfrm>
          <a:prstGeom prst="rect">
            <a:avLst/>
          </a:prstGeom>
          <a:noFill/>
        </p:spPr>
        <p:txBody>
          <a:bodyPr wrap="none" rtlCol="0">
            <a:spAutoFit/>
          </a:bodyPr>
          <a:lstStyle/>
          <a:p>
            <a:r>
              <a:rPr lang="zh-CN" sz="2400" dirty="0">
                <a:solidFill>
                  <a:schemeClr val="bg1"/>
                </a:solidFill>
                <a:latin typeface="思源黑体 CN Light" panose="020B0300000000000000" pitchFamily="34" charset="-122"/>
                <a:ea typeface="思源黑体 CN Light" panose="020B0300000000000000" pitchFamily="34" charset="-122"/>
              </a:rPr>
              <a:t>所做的工作</a:t>
            </a:r>
            <a:endParaRPr 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86" name="PA_椭圆 85"/>
          <p:cNvSpPr/>
          <p:nvPr>
            <p:custDataLst>
              <p:tags r:id="rId15"/>
            </p:custDataLst>
          </p:nvPr>
        </p:nvSpPr>
        <p:spPr>
          <a:xfrm>
            <a:off x="5944659" y="324449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PA_椭圆 85"/>
          <p:cNvSpPr/>
          <p:nvPr>
            <p:custDataLst>
              <p:tags r:id="rId16"/>
            </p:custDataLst>
          </p:nvPr>
        </p:nvSpPr>
        <p:spPr>
          <a:xfrm>
            <a:off x="2894754" y="4901205"/>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PA_椭圆 85"/>
          <p:cNvSpPr/>
          <p:nvPr>
            <p:custDataLst>
              <p:tags r:id="rId17"/>
            </p:custDataLst>
          </p:nvPr>
        </p:nvSpPr>
        <p:spPr>
          <a:xfrm>
            <a:off x="1902249" y="2268495"/>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PA_椭圆 85"/>
          <p:cNvSpPr/>
          <p:nvPr>
            <p:custDataLst>
              <p:tags r:id="rId18"/>
            </p:custDataLst>
          </p:nvPr>
        </p:nvSpPr>
        <p:spPr>
          <a:xfrm>
            <a:off x="10061999" y="306034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PA_椭圆 85"/>
          <p:cNvSpPr/>
          <p:nvPr>
            <p:custDataLst>
              <p:tags r:id="rId19"/>
            </p:custDataLst>
          </p:nvPr>
        </p:nvSpPr>
        <p:spPr>
          <a:xfrm>
            <a:off x="7786159" y="4952640"/>
            <a:ext cx="97485" cy="9748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矩形: 圆角 2"/>
          <p:cNvSpPr/>
          <p:nvPr/>
        </p:nvSpPr>
        <p:spPr>
          <a:xfrm>
            <a:off x="4762500" y="506095"/>
            <a:ext cx="3066415" cy="516255"/>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down)">
                                      <p:cBhvr>
                                        <p:cTn id="7" dur="500"/>
                                        <p:tgtEl>
                                          <p:spTgt spid="49"/>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fade">
                                      <p:cBhvr>
                                        <p:cTn id="10" dur="500"/>
                                        <p:tgtEl>
                                          <p:spTgt spid="87"/>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81"/>
                                        </p:tgtEl>
                                        <p:attrNameLst>
                                          <p:attrName>style.visibility</p:attrName>
                                        </p:attrNameLst>
                                      </p:cBhvr>
                                      <p:to>
                                        <p:strVal val="visible"/>
                                      </p:to>
                                    </p:set>
                                    <p:animEffect transition="in" filter="wipe(left)">
                                      <p:cBhvr>
                                        <p:cTn id="14" dur="500"/>
                                        <p:tgtEl>
                                          <p:spTgt spid="81"/>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up)">
                                      <p:cBhvr>
                                        <p:cTn id="18" dur="500"/>
                                        <p:tgtEl>
                                          <p:spTgt spid="26"/>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82"/>
                                        </p:tgtEl>
                                        <p:attrNameLst>
                                          <p:attrName>style.visibility</p:attrName>
                                        </p:attrNameLst>
                                      </p:cBhvr>
                                      <p:to>
                                        <p:strVal val="visible"/>
                                      </p:to>
                                    </p:set>
                                    <p:animEffect transition="in" filter="wipe(left)">
                                      <p:cBhvr>
                                        <p:cTn id="22" dur="500"/>
                                        <p:tgtEl>
                                          <p:spTgt spid="82"/>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left)">
                                      <p:cBhvr>
                                        <p:cTn id="26" dur="500"/>
                                        <p:tgtEl>
                                          <p:spTgt spid="27"/>
                                        </p:tgtEl>
                                      </p:cBhvr>
                                    </p:animEffect>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86"/>
                                        </p:tgtEl>
                                        <p:attrNameLst>
                                          <p:attrName>style.visibility</p:attrName>
                                        </p:attrNameLst>
                                      </p:cBhvr>
                                      <p:to>
                                        <p:strVal val="visible"/>
                                      </p:to>
                                    </p:set>
                                    <p:anim calcmode="lin" valueType="num">
                                      <p:cBhvr>
                                        <p:cTn id="30" dur="500" fill="hold"/>
                                        <p:tgtEl>
                                          <p:spTgt spid="86"/>
                                        </p:tgtEl>
                                        <p:attrNameLst>
                                          <p:attrName>ppt_w</p:attrName>
                                        </p:attrNameLst>
                                      </p:cBhvr>
                                      <p:tavLst>
                                        <p:tav tm="0">
                                          <p:val>
                                            <p:fltVal val="0"/>
                                          </p:val>
                                        </p:tav>
                                        <p:tav tm="100000">
                                          <p:val>
                                            <p:strVal val="#ppt_w"/>
                                          </p:val>
                                        </p:tav>
                                      </p:tavLst>
                                    </p:anim>
                                    <p:anim calcmode="lin" valueType="num">
                                      <p:cBhvr>
                                        <p:cTn id="31" dur="500" fill="hold"/>
                                        <p:tgtEl>
                                          <p:spTgt spid="86"/>
                                        </p:tgtEl>
                                        <p:attrNameLst>
                                          <p:attrName>ppt_h</p:attrName>
                                        </p:attrNameLst>
                                      </p:cBhvr>
                                      <p:tavLst>
                                        <p:tav tm="0">
                                          <p:val>
                                            <p:fltVal val="0"/>
                                          </p:val>
                                        </p:tav>
                                        <p:tav tm="100000">
                                          <p:val>
                                            <p:strVal val="#ppt_h"/>
                                          </p:val>
                                        </p:tav>
                                      </p:tavLst>
                                    </p:anim>
                                    <p:animEffect transition="in" filter="fade">
                                      <p:cBhvr>
                                        <p:cTn id="32" dur="500"/>
                                        <p:tgtEl>
                                          <p:spTgt spid="86"/>
                                        </p:tgtEl>
                                      </p:cBhvr>
                                    </p:animEffect>
                                  </p:childTnLst>
                                </p:cTn>
                              </p:par>
                            </p:childTnLst>
                          </p:cTn>
                        </p:par>
                        <p:par>
                          <p:cTn id="33" fill="hold">
                            <p:stCondLst>
                              <p:cond delay="3000"/>
                            </p:stCondLst>
                            <p:childTnLst>
                              <p:par>
                                <p:cTn id="34" presetID="22" presetClass="entr" presetSubtype="1" fill="hold"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wipe(up)">
                                      <p:cBhvr>
                                        <p:cTn id="36" dur="500"/>
                                        <p:tgtEl>
                                          <p:spTgt spid="28"/>
                                        </p:tgtEl>
                                      </p:cBhvr>
                                    </p:animEffect>
                                  </p:childTnLst>
                                </p:cTn>
                              </p:par>
                            </p:childTnLst>
                          </p:cTn>
                        </p:par>
                        <p:par>
                          <p:cTn id="37" fill="hold">
                            <p:stCondLst>
                              <p:cond delay="3500"/>
                            </p:stCondLst>
                            <p:childTnLst>
                              <p:par>
                                <p:cTn id="38" presetID="22" presetClass="entr" presetSubtype="8" fill="hold" nodeType="afterEffect">
                                  <p:stCondLst>
                                    <p:cond delay="0"/>
                                  </p:stCondLst>
                                  <p:childTnLst>
                                    <p:set>
                                      <p:cBhvr>
                                        <p:cTn id="39" dur="1" fill="hold">
                                          <p:stCondLst>
                                            <p:cond delay="0"/>
                                          </p:stCondLst>
                                        </p:cTn>
                                        <p:tgtEl>
                                          <p:spTgt spid="83"/>
                                        </p:tgtEl>
                                        <p:attrNameLst>
                                          <p:attrName>style.visibility</p:attrName>
                                        </p:attrNameLst>
                                      </p:cBhvr>
                                      <p:to>
                                        <p:strVal val="visible"/>
                                      </p:to>
                                    </p:set>
                                    <p:animEffect transition="in" filter="wipe(left)">
                                      <p:cBhvr>
                                        <p:cTn id="40" dur="500"/>
                                        <p:tgtEl>
                                          <p:spTgt spid="83"/>
                                        </p:tgtEl>
                                      </p:cBhvr>
                                    </p:animEffect>
                                  </p:childTnLst>
                                </p:cTn>
                              </p:par>
                            </p:childTnLst>
                          </p:cTn>
                        </p:par>
                        <p:par>
                          <p:cTn id="41" fill="hold">
                            <p:stCondLst>
                              <p:cond delay="4000"/>
                            </p:stCondLst>
                            <p:childTnLst>
                              <p:par>
                                <p:cTn id="42" presetID="22" presetClass="entr" presetSubtype="4" fill="hold" nodeType="afterEffect">
                                  <p:stCondLst>
                                    <p:cond delay="0"/>
                                  </p:stCondLst>
                                  <p:childTnLst>
                                    <p:set>
                                      <p:cBhvr>
                                        <p:cTn id="43" dur="1" fill="hold">
                                          <p:stCondLst>
                                            <p:cond delay="0"/>
                                          </p:stCondLst>
                                        </p:cTn>
                                        <p:tgtEl>
                                          <p:spTgt spid="30"/>
                                        </p:tgtEl>
                                        <p:attrNameLst>
                                          <p:attrName>style.visibility</p:attrName>
                                        </p:attrNameLst>
                                      </p:cBhvr>
                                      <p:to>
                                        <p:strVal val="visible"/>
                                      </p:to>
                                    </p:set>
                                    <p:animEffect transition="in" filter="wipe(down)">
                                      <p:cBhvr>
                                        <p:cTn id="44" dur="500"/>
                                        <p:tgtEl>
                                          <p:spTgt spid="30"/>
                                        </p:tgtEl>
                                      </p:cBhvr>
                                    </p:animEffect>
                                  </p:childTnLst>
                                </p:cTn>
                              </p:par>
                            </p:childTnLst>
                          </p:cTn>
                        </p:par>
                        <p:par>
                          <p:cTn id="45" fill="hold">
                            <p:stCondLst>
                              <p:cond delay="4500"/>
                            </p:stCondLst>
                            <p:childTnLst>
                              <p:par>
                                <p:cTn id="46" presetID="22" presetClass="entr" presetSubtype="4" fill="hold" nodeType="afterEffect">
                                  <p:stCondLst>
                                    <p:cond delay="0"/>
                                  </p:stCondLst>
                                  <p:childTnLst>
                                    <p:set>
                                      <p:cBhvr>
                                        <p:cTn id="47" dur="1" fill="hold">
                                          <p:stCondLst>
                                            <p:cond delay="0"/>
                                          </p:stCondLst>
                                        </p:cTn>
                                        <p:tgtEl>
                                          <p:spTgt spid="84"/>
                                        </p:tgtEl>
                                        <p:attrNameLst>
                                          <p:attrName>style.visibility</p:attrName>
                                        </p:attrNameLst>
                                      </p:cBhvr>
                                      <p:to>
                                        <p:strVal val="visible"/>
                                      </p:to>
                                    </p:set>
                                    <p:animEffect transition="in" filter="wipe(down)">
                                      <p:cBhvr>
                                        <p:cTn id="48" dur="500"/>
                                        <p:tgtEl>
                                          <p:spTgt spid="84"/>
                                        </p:tgtEl>
                                      </p:cBhvr>
                                    </p:animEffect>
                                  </p:childTnLst>
                                </p:cTn>
                              </p:par>
                            </p:childTnLst>
                          </p:cTn>
                        </p:par>
                        <p:par>
                          <p:cTn id="49" fill="hold">
                            <p:stCondLst>
                              <p:cond delay="5000"/>
                            </p:stCondLst>
                            <p:childTnLst>
                              <p:par>
                                <p:cTn id="50" presetID="22" presetClass="entr" presetSubtype="8" fill="hold" nodeType="afterEffect">
                                  <p:stCondLst>
                                    <p:cond delay="0"/>
                                  </p:stCondLst>
                                  <p:childTnLst>
                                    <p:set>
                                      <p:cBhvr>
                                        <p:cTn id="51" dur="1" fill="hold">
                                          <p:stCondLst>
                                            <p:cond delay="0"/>
                                          </p:stCondLst>
                                        </p:cTn>
                                        <p:tgtEl>
                                          <p:spTgt spid="53"/>
                                        </p:tgtEl>
                                        <p:attrNameLst>
                                          <p:attrName>style.visibility</p:attrName>
                                        </p:attrNameLst>
                                      </p:cBhvr>
                                      <p:to>
                                        <p:strVal val="visible"/>
                                      </p:to>
                                    </p:set>
                                    <p:animEffect transition="in" filter="wipe(left)">
                                      <p:cBhvr>
                                        <p:cTn id="52" dur="500"/>
                                        <p:tgtEl>
                                          <p:spTgt spid="53"/>
                                        </p:tgtEl>
                                      </p:cBhvr>
                                    </p:animEffect>
                                  </p:childTnLst>
                                </p:cTn>
                              </p:par>
                            </p:childTnLst>
                          </p:cTn>
                        </p:par>
                        <p:par>
                          <p:cTn id="53" fill="hold">
                            <p:stCondLst>
                              <p:cond delay="5500"/>
                            </p:stCondLst>
                            <p:childTnLst>
                              <p:par>
                                <p:cTn id="54" presetID="53" presetClass="entr" presetSubtype="16" fill="hold" grpId="0" nodeType="afterEffect">
                                  <p:stCondLst>
                                    <p:cond delay="0"/>
                                  </p:stCondLst>
                                  <p:childTnLst>
                                    <p:set>
                                      <p:cBhvr>
                                        <p:cTn id="55" dur="1" fill="hold">
                                          <p:stCondLst>
                                            <p:cond delay="0"/>
                                          </p:stCondLst>
                                        </p:cTn>
                                        <p:tgtEl>
                                          <p:spTgt spid="62"/>
                                        </p:tgtEl>
                                        <p:attrNameLst>
                                          <p:attrName>style.visibility</p:attrName>
                                        </p:attrNameLst>
                                      </p:cBhvr>
                                      <p:to>
                                        <p:strVal val="visible"/>
                                      </p:to>
                                    </p:set>
                                    <p:anim calcmode="lin" valueType="num">
                                      <p:cBhvr>
                                        <p:cTn id="56" dur="500" fill="hold"/>
                                        <p:tgtEl>
                                          <p:spTgt spid="62"/>
                                        </p:tgtEl>
                                        <p:attrNameLst>
                                          <p:attrName>ppt_w</p:attrName>
                                        </p:attrNameLst>
                                      </p:cBhvr>
                                      <p:tavLst>
                                        <p:tav tm="0">
                                          <p:val>
                                            <p:fltVal val="0"/>
                                          </p:val>
                                        </p:tav>
                                        <p:tav tm="100000">
                                          <p:val>
                                            <p:strVal val="#ppt_w"/>
                                          </p:val>
                                        </p:tav>
                                      </p:tavLst>
                                    </p:anim>
                                    <p:anim calcmode="lin" valueType="num">
                                      <p:cBhvr>
                                        <p:cTn id="57" dur="500" fill="hold"/>
                                        <p:tgtEl>
                                          <p:spTgt spid="62"/>
                                        </p:tgtEl>
                                        <p:attrNameLst>
                                          <p:attrName>ppt_h</p:attrName>
                                        </p:attrNameLst>
                                      </p:cBhvr>
                                      <p:tavLst>
                                        <p:tav tm="0">
                                          <p:val>
                                            <p:fltVal val="0"/>
                                          </p:val>
                                        </p:tav>
                                        <p:tav tm="100000">
                                          <p:val>
                                            <p:strVal val="#ppt_h"/>
                                          </p:val>
                                        </p:tav>
                                      </p:tavLst>
                                    </p:anim>
                                    <p:animEffect transition="in" filter="fade">
                                      <p:cBhvr>
                                        <p:cTn id="58" dur="500"/>
                                        <p:tgtEl>
                                          <p:spTgt spid="62"/>
                                        </p:tgtEl>
                                      </p:cBhvr>
                                    </p:animEffect>
                                  </p:childTnLst>
                                </p:cTn>
                              </p:par>
                            </p:childTnLst>
                          </p:cTn>
                        </p:par>
                        <p:par>
                          <p:cTn id="59" fill="hold">
                            <p:stCondLst>
                              <p:cond delay="6000"/>
                            </p:stCondLst>
                            <p:childTnLst>
                              <p:par>
                                <p:cTn id="60" presetID="22" presetClass="entr" presetSubtype="4" fill="hold" nodeType="afterEffect">
                                  <p:stCondLst>
                                    <p:cond delay="0"/>
                                  </p:stCondLst>
                                  <p:childTnLst>
                                    <p:set>
                                      <p:cBhvr>
                                        <p:cTn id="61" dur="1" fill="hold">
                                          <p:stCondLst>
                                            <p:cond delay="0"/>
                                          </p:stCondLst>
                                        </p:cTn>
                                        <p:tgtEl>
                                          <p:spTgt spid="59"/>
                                        </p:tgtEl>
                                        <p:attrNameLst>
                                          <p:attrName>style.visibility</p:attrName>
                                        </p:attrNameLst>
                                      </p:cBhvr>
                                      <p:to>
                                        <p:strVal val="visible"/>
                                      </p:to>
                                    </p:set>
                                    <p:animEffect transition="in" filter="wipe(down)">
                                      <p:cBhvr>
                                        <p:cTn id="62" dur="500"/>
                                        <p:tgtEl>
                                          <p:spTgt spid="59"/>
                                        </p:tgtEl>
                                      </p:cBhvr>
                                    </p:animEffect>
                                  </p:childTnLst>
                                </p:cTn>
                              </p:par>
                            </p:childTnLst>
                          </p:cTn>
                        </p:par>
                        <p:par>
                          <p:cTn id="63" fill="hold">
                            <p:stCondLst>
                              <p:cond delay="6500"/>
                            </p:stCondLst>
                            <p:childTnLst>
                              <p:par>
                                <p:cTn id="64" presetID="22" presetClass="entr" presetSubtype="4" fill="hold" nodeType="afterEffect">
                                  <p:stCondLst>
                                    <p:cond delay="0"/>
                                  </p:stCondLst>
                                  <p:childTnLst>
                                    <p:set>
                                      <p:cBhvr>
                                        <p:cTn id="65" dur="1" fill="hold">
                                          <p:stCondLst>
                                            <p:cond delay="0"/>
                                          </p:stCondLst>
                                        </p:cTn>
                                        <p:tgtEl>
                                          <p:spTgt spid="85"/>
                                        </p:tgtEl>
                                        <p:attrNameLst>
                                          <p:attrName>style.visibility</p:attrName>
                                        </p:attrNameLst>
                                      </p:cBhvr>
                                      <p:to>
                                        <p:strVal val="visible"/>
                                      </p:to>
                                    </p:set>
                                    <p:animEffect transition="in" filter="wipe(down)">
                                      <p:cBhvr>
                                        <p:cTn id="66" dur="500"/>
                                        <p:tgtEl>
                                          <p:spTgt spid="85"/>
                                        </p:tgtEl>
                                      </p:cBhvr>
                                    </p:animEffect>
                                  </p:childTnLst>
                                </p:cTn>
                              </p:par>
                            </p:childTnLst>
                          </p:cTn>
                        </p:par>
                        <p:par>
                          <p:cTn id="67" fill="hold">
                            <p:stCondLst>
                              <p:cond delay="7000"/>
                            </p:stCondLst>
                            <p:childTnLst>
                              <p:par>
                                <p:cTn id="68" presetID="53" presetClass="entr" presetSubtype="16" fill="hold" grpId="0" nodeType="afterEffect">
                                  <p:stCondLst>
                                    <p:cond delay="0"/>
                                  </p:stCondLst>
                                  <p:childTnLst>
                                    <p:set>
                                      <p:cBhvr>
                                        <p:cTn id="69" dur="1" fill="hold">
                                          <p:stCondLst>
                                            <p:cond delay="0"/>
                                          </p:stCondLst>
                                        </p:cTn>
                                        <p:tgtEl>
                                          <p:spTgt spid="2"/>
                                        </p:tgtEl>
                                        <p:attrNameLst>
                                          <p:attrName>style.visibility</p:attrName>
                                        </p:attrNameLst>
                                      </p:cBhvr>
                                      <p:to>
                                        <p:strVal val="visible"/>
                                      </p:to>
                                    </p:set>
                                    <p:anim calcmode="lin" valueType="num">
                                      <p:cBhvr>
                                        <p:cTn id="70" dur="500" fill="hold"/>
                                        <p:tgtEl>
                                          <p:spTgt spid="2"/>
                                        </p:tgtEl>
                                        <p:attrNameLst>
                                          <p:attrName>ppt_w</p:attrName>
                                        </p:attrNameLst>
                                      </p:cBhvr>
                                      <p:tavLst>
                                        <p:tav tm="0">
                                          <p:val>
                                            <p:fltVal val="0"/>
                                          </p:val>
                                        </p:tav>
                                        <p:tav tm="100000">
                                          <p:val>
                                            <p:strVal val="#ppt_w"/>
                                          </p:val>
                                        </p:tav>
                                      </p:tavLst>
                                    </p:anim>
                                    <p:anim calcmode="lin" valueType="num">
                                      <p:cBhvr>
                                        <p:cTn id="71" dur="500" fill="hold"/>
                                        <p:tgtEl>
                                          <p:spTgt spid="2"/>
                                        </p:tgtEl>
                                        <p:attrNameLst>
                                          <p:attrName>ppt_h</p:attrName>
                                        </p:attrNameLst>
                                      </p:cBhvr>
                                      <p:tavLst>
                                        <p:tav tm="0">
                                          <p:val>
                                            <p:fltVal val="0"/>
                                          </p:val>
                                        </p:tav>
                                        <p:tav tm="100000">
                                          <p:val>
                                            <p:strVal val="#ppt_h"/>
                                          </p:val>
                                        </p:tav>
                                      </p:tavLst>
                                    </p:anim>
                                    <p:animEffect transition="in" filter="fade">
                                      <p:cBhvr>
                                        <p:cTn id="72" dur="500"/>
                                        <p:tgtEl>
                                          <p:spTgt spid="2"/>
                                        </p:tgtEl>
                                      </p:cBhvr>
                                    </p:animEffect>
                                  </p:childTnLst>
                                </p:cTn>
                              </p:par>
                            </p:childTnLst>
                          </p:cTn>
                        </p:par>
                        <p:par>
                          <p:cTn id="73" fill="hold">
                            <p:stCondLst>
                              <p:cond delay="7500"/>
                            </p:stCondLst>
                            <p:childTnLst>
                              <p:par>
                                <p:cTn id="74" presetID="53" presetClass="entr" presetSubtype="16" fill="hold" grpId="0" nodeType="afterEffect">
                                  <p:stCondLst>
                                    <p:cond delay="0"/>
                                  </p:stCondLst>
                                  <p:childTnLst>
                                    <p:set>
                                      <p:cBhvr>
                                        <p:cTn id="75" dur="1" fill="hold">
                                          <p:stCondLst>
                                            <p:cond delay="0"/>
                                          </p:stCondLst>
                                        </p:cTn>
                                        <p:tgtEl>
                                          <p:spTgt spid="3"/>
                                        </p:tgtEl>
                                        <p:attrNameLst>
                                          <p:attrName>style.visibility</p:attrName>
                                        </p:attrNameLst>
                                      </p:cBhvr>
                                      <p:to>
                                        <p:strVal val="visible"/>
                                      </p:to>
                                    </p:set>
                                    <p:anim calcmode="lin" valueType="num">
                                      <p:cBhvr>
                                        <p:cTn id="76" dur="500" fill="hold"/>
                                        <p:tgtEl>
                                          <p:spTgt spid="3"/>
                                        </p:tgtEl>
                                        <p:attrNameLst>
                                          <p:attrName>ppt_w</p:attrName>
                                        </p:attrNameLst>
                                      </p:cBhvr>
                                      <p:tavLst>
                                        <p:tav tm="0">
                                          <p:val>
                                            <p:fltVal val="0"/>
                                          </p:val>
                                        </p:tav>
                                        <p:tav tm="100000">
                                          <p:val>
                                            <p:strVal val="#ppt_w"/>
                                          </p:val>
                                        </p:tav>
                                      </p:tavLst>
                                    </p:anim>
                                    <p:anim calcmode="lin" valueType="num">
                                      <p:cBhvr>
                                        <p:cTn id="77" dur="500" fill="hold"/>
                                        <p:tgtEl>
                                          <p:spTgt spid="3"/>
                                        </p:tgtEl>
                                        <p:attrNameLst>
                                          <p:attrName>ppt_h</p:attrName>
                                        </p:attrNameLst>
                                      </p:cBhvr>
                                      <p:tavLst>
                                        <p:tav tm="0">
                                          <p:val>
                                            <p:fltVal val="0"/>
                                          </p:val>
                                        </p:tav>
                                        <p:tav tm="100000">
                                          <p:val>
                                            <p:strVal val="#ppt_h"/>
                                          </p:val>
                                        </p:tav>
                                      </p:tavLst>
                                    </p:anim>
                                    <p:animEffect transition="in" filter="fade">
                                      <p:cBhvr>
                                        <p:cTn id="78" dur="500"/>
                                        <p:tgtEl>
                                          <p:spTgt spid="3"/>
                                        </p:tgtEl>
                                      </p:cBhvr>
                                    </p:animEffect>
                                  </p:childTnLst>
                                </p:cTn>
                              </p:par>
                            </p:childTnLst>
                          </p:cTn>
                        </p:par>
                        <p:par>
                          <p:cTn id="79" fill="hold">
                            <p:stCondLst>
                              <p:cond delay="8000"/>
                            </p:stCondLst>
                            <p:childTnLst>
                              <p:par>
                                <p:cTn id="80" presetID="53" presetClass="entr" presetSubtype="16" fill="hold" grpId="0" nodeType="afterEffect">
                                  <p:stCondLst>
                                    <p:cond delay="0"/>
                                  </p:stCondLst>
                                  <p:childTnLst>
                                    <p:set>
                                      <p:cBhvr>
                                        <p:cTn id="81" dur="1" fill="hold">
                                          <p:stCondLst>
                                            <p:cond delay="0"/>
                                          </p:stCondLst>
                                        </p:cTn>
                                        <p:tgtEl>
                                          <p:spTgt spid="4"/>
                                        </p:tgtEl>
                                        <p:attrNameLst>
                                          <p:attrName>style.visibility</p:attrName>
                                        </p:attrNameLst>
                                      </p:cBhvr>
                                      <p:to>
                                        <p:strVal val="visible"/>
                                      </p:to>
                                    </p:set>
                                    <p:anim calcmode="lin" valueType="num">
                                      <p:cBhvr>
                                        <p:cTn id="82" dur="500" fill="hold"/>
                                        <p:tgtEl>
                                          <p:spTgt spid="4"/>
                                        </p:tgtEl>
                                        <p:attrNameLst>
                                          <p:attrName>ppt_w</p:attrName>
                                        </p:attrNameLst>
                                      </p:cBhvr>
                                      <p:tavLst>
                                        <p:tav tm="0">
                                          <p:val>
                                            <p:fltVal val="0"/>
                                          </p:val>
                                        </p:tav>
                                        <p:tav tm="100000">
                                          <p:val>
                                            <p:strVal val="#ppt_w"/>
                                          </p:val>
                                        </p:tav>
                                      </p:tavLst>
                                    </p:anim>
                                    <p:anim calcmode="lin" valueType="num">
                                      <p:cBhvr>
                                        <p:cTn id="83" dur="500" fill="hold"/>
                                        <p:tgtEl>
                                          <p:spTgt spid="4"/>
                                        </p:tgtEl>
                                        <p:attrNameLst>
                                          <p:attrName>ppt_h</p:attrName>
                                        </p:attrNameLst>
                                      </p:cBhvr>
                                      <p:tavLst>
                                        <p:tav tm="0">
                                          <p:val>
                                            <p:fltVal val="0"/>
                                          </p:val>
                                        </p:tav>
                                        <p:tav tm="100000">
                                          <p:val>
                                            <p:strVal val="#ppt_h"/>
                                          </p:val>
                                        </p:tav>
                                      </p:tavLst>
                                    </p:anim>
                                    <p:animEffect transition="in" filter="fade">
                                      <p:cBhvr>
                                        <p:cTn id="84" dur="500"/>
                                        <p:tgtEl>
                                          <p:spTgt spid="4"/>
                                        </p:tgtEl>
                                      </p:cBhvr>
                                    </p:animEffect>
                                  </p:childTnLst>
                                </p:cTn>
                              </p:par>
                            </p:childTnLst>
                          </p:cTn>
                        </p:par>
                        <p:par>
                          <p:cTn id="85" fill="hold">
                            <p:stCondLst>
                              <p:cond delay="8500"/>
                            </p:stCondLst>
                            <p:childTnLst>
                              <p:par>
                                <p:cTn id="86" presetID="53" presetClass="entr" presetSubtype="16" fill="hold" grpId="0" nodeType="afterEffect">
                                  <p:stCondLst>
                                    <p:cond delay="0"/>
                                  </p:stCondLst>
                                  <p:childTnLst>
                                    <p:set>
                                      <p:cBhvr>
                                        <p:cTn id="87" dur="1" fill="hold">
                                          <p:stCondLst>
                                            <p:cond delay="0"/>
                                          </p:stCondLst>
                                        </p:cTn>
                                        <p:tgtEl>
                                          <p:spTgt spid="5"/>
                                        </p:tgtEl>
                                        <p:attrNameLst>
                                          <p:attrName>style.visibility</p:attrName>
                                        </p:attrNameLst>
                                      </p:cBhvr>
                                      <p:to>
                                        <p:strVal val="visible"/>
                                      </p:to>
                                    </p:set>
                                    <p:anim calcmode="lin" valueType="num">
                                      <p:cBhvr>
                                        <p:cTn id="88" dur="500" fill="hold"/>
                                        <p:tgtEl>
                                          <p:spTgt spid="5"/>
                                        </p:tgtEl>
                                        <p:attrNameLst>
                                          <p:attrName>ppt_w</p:attrName>
                                        </p:attrNameLst>
                                      </p:cBhvr>
                                      <p:tavLst>
                                        <p:tav tm="0">
                                          <p:val>
                                            <p:fltVal val="0"/>
                                          </p:val>
                                        </p:tav>
                                        <p:tav tm="100000">
                                          <p:val>
                                            <p:strVal val="#ppt_w"/>
                                          </p:val>
                                        </p:tav>
                                      </p:tavLst>
                                    </p:anim>
                                    <p:anim calcmode="lin" valueType="num">
                                      <p:cBhvr>
                                        <p:cTn id="89" dur="500" fill="hold"/>
                                        <p:tgtEl>
                                          <p:spTgt spid="5"/>
                                        </p:tgtEl>
                                        <p:attrNameLst>
                                          <p:attrName>ppt_h</p:attrName>
                                        </p:attrNameLst>
                                      </p:cBhvr>
                                      <p:tavLst>
                                        <p:tav tm="0">
                                          <p:val>
                                            <p:fltVal val="0"/>
                                          </p:val>
                                        </p:tav>
                                        <p:tav tm="100000">
                                          <p:val>
                                            <p:strVal val="#ppt_h"/>
                                          </p:val>
                                        </p:tav>
                                      </p:tavLst>
                                    </p:anim>
                                    <p:animEffect transition="in" filter="fade">
                                      <p:cBhvr>
                                        <p:cTn id="9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P spid="87" grpId="1"/>
      <p:bldP spid="86" grpId="0" bldLvl="0" animBg="1"/>
      <p:bldP spid="2" grpId="0" bldLvl="0" animBg="1"/>
      <p:bldP spid="3" grpId="0" bldLvl="0" animBg="1"/>
      <p:bldP spid="4" grpId="0" bldLvl="0" animBg="1"/>
      <p:bldP spid="5"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A_图片 36"/>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2075180" y="1240155"/>
            <a:ext cx="792480" cy="792480"/>
          </a:xfrm>
          <a:prstGeom prst="rect">
            <a:avLst/>
          </a:prstGeom>
        </p:spPr>
      </p:pic>
      <p:sp>
        <p:nvSpPr>
          <p:cNvPr id="71" name="文本框 70"/>
          <p:cNvSpPr txBox="1"/>
          <p:nvPr/>
        </p:nvSpPr>
        <p:spPr>
          <a:xfrm>
            <a:off x="3248025" y="1367790"/>
            <a:ext cx="7438390" cy="4954270"/>
          </a:xfrm>
          <a:prstGeom prst="rect">
            <a:avLst/>
          </a:prstGeom>
          <a:noFill/>
        </p:spPr>
        <p:txBody>
          <a:bodyPr wrap="square" rtlCol="0">
            <a:spAutoFit/>
          </a:bodyPr>
          <a:lstStyle/>
          <a:p>
            <a:r>
              <a:rPr lang="en-US" altLang="zh-CN" sz="2800" u="sng" dirty="0">
                <a:solidFill>
                  <a:schemeClr val="bg1"/>
                </a:solidFill>
                <a:latin typeface="思源黑体 CN Light" panose="020B0300000000000000" pitchFamily="34" charset="-122"/>
                <a:ea typeface="思源黑体 CN Light" panose="020B0300000000000000" pitchFamily="34" charset="-122"/>
              </a:rPr>
              <a:t>PC</a:t>
            </a:r>
            <a:r>
              <a:rPr lang="zh-CN" altLang="en-US" sz="2800" u="sng" dirty="0">
                <a:solidFill>
                  <a:schemeClr val="bg1"/>
                </a:solidFill>
                <a:latin typeface="思源黑体 CN Light" panose="020B0300000000000000" pitchFamily="34" charset="-122"/>
                <a:ea typeface="思源黑体 CN Light" panose="020B0300000000000000" pitchFamily="34" charset="-122"/>
              </a:rPr>
              <a:t>端可以录制视频，但</a:t>
            </a:r>
            <a:r>
              <a:rPr lang="en-US" altLang="zh-CN" sz="2800" u="sng" dirty="0">
                <a:solidFill>
                  <a:schemeClr val="bg1"/>
                </a:solidFill>
                <a:latin typeface="思源黑体 CN Light" panose="020B0300000000000000" pitchFamily="34" charset="-122"/>
                <a:ea typeface="思源黑体 CN Light" panose="020B0300000000000000" pitchFamily="34" charset="-122"/>
              </a:rPr>
              <a:t>Android</a:t>
            </a:r>
            <a:r>
              <a:rPr lang="zh-CN" altLang="en-US" sz="2800" u="sng" dirty="0">
                <a:solidFill>
                  <a:schemeClr val="bg1"/>
                </a:solidFill>
                <a:latin typeface="思源黑体 CN Light" panose="020B0300000000000000" pitchFamily="34" charset="-122"/>
                <a:ea typeface="思源黑体 CN Light" panose="020B0300000000000000" pitchFamily="34" charset="-122"/>
              </a:rPr>
              <a:t>上实现有问题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未解决</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r>
              <a:rPr lang="en-US" altLang="zh-CN" sz="2800" u="sng" dirty="0">
                <a:solidFill>
                  <a:schemeClr val="bg1"/>
                </a:solidFill>
                <a:latin typeface="思源黑体 CN Light" panose="020B0300000000000000" pitchFamily="34" charset="-122"/>
                <a:ea typeface="思源黑体 CN Light" panose="020B0300000000000000" pitchFamily="34" charset="-122"/>
              </a:rPr>
              <a:t>Qt SwipeView</a:t>
            </a:r>
            <a:r>
              <a:rPr lang="zh-CN" altLang="en-US" sz="2800" u="sng" dirty="0">
                <a:solidFill>
                  <a:schemeClr val="bg1"/>
                </a:solidFill>
                <a:latin typeface="思源黑体 CN Light" panose="020B0300000000000000" pitchFamily="34" charset="-122"/>
                <a:ea typeface="思源黑体 CN Light" panose="020B0300000000000000" pitchFamily="34" charset="-122"/>
              </a:rPr>
              <a:t>不能实现动态添加视频？</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通过仔细阅读</a:t>
            </a:r>
            <a:r>
              <a:rPr lang="en-US" altLang="zh-CN" sz="2000" dirty="0">
                <a:solidFill>
                  <a:schemeClr val="bg1"/>
                </a:solidFill>
                <a:latin typeface="思源黑体 CN Light" panose="020B0300000000000000" pitchFamily="34" charset="-122"/>
                <a:ea typeface="思源黑体 CN Light" panose="020B0300000000000000" pitchFamily="34" charset="-122"/>
              </a:rPr>
              <a:t>Qt</a:t>
            </a:r>
            <a:r>
              <a:rPr lang="zh-CN" altLang="en-US" sz="2000" dirty="0">
                <a:solidFill>
                  <a:schemeClr val="bg1"/>
                </a:solidFill>
                <a:latin typeface="思源黑体 CN Light" panose="020B0300000000000000" pitchFamily="34" charset="-122"/>
                <a:ea typeface="思源黑体 CN Light" panose="020B0300000000000000" pitchFamily="34" charset="-122"/>
              </a:rPr>
              <a:t>文档和上网查找，使用</a:t>
            </a:r>
            <a:r>
              <a:rPr lang="en-US" altLang="zh-CN" sz="2000" dirty="0">
                <a:solidFill>
                  <a:schemeClr val="bg1"/>
                </a:solidFill>
                <a:latin typeface="思源黑体 CN Light" panose="020B0300000000000000" pitchFamily="34" charset="-122"/>
                <a:ea typeface="思源黑体 CN Light" panose="020B0300000000000000" pitchFamily="34" charset="-122"/>
              </a:rPr>
              <a:t>PathView</a:t>
            </a:r>
            <a:r>
              <a:rPr lang="zh-CN" altLang="en-US" sz="2000" dirty="0">
                <a:solidFill>
                  <a:schemeClr val="bg1"/>
                </a:solidFill>
                <a:latin typeface="思源黑体 CN Light" panose="020B0300000000000000" pitchFamily="34" charset="-122"/>
                <a:ea typeface="思源黑体 CN Light" panose="020B0300000000000000" pitchFamily="34" charset="-122"/>
              </a:rPr>
              <a:t>和</a:t>
            </a:r>
            <a:r>
              <a:rPr lang="en-US" altLang="zh-CN" sz="2000" dirty="0">
                <a:solidFill>
                  <a:schemeClr val="bg1"/>
                </a:solidFill>
                <a:latin typeface="思源黑体 CN Light" panose="020B0300000000000000" pitchFamily="34" charset="-122"/>
                <a:ea typeface="思源黑体 CN Light" panose="020B0300000000000000" pitchFamily="34" charset="-122"/>
              </a:rPr>
              <a:t>ListView</a:t>
            </a:r>
            <a:r>
              <a:rPr lang="zh-CN" altLang="en-US" sz="2000" dirty="0">
                <a:solidFill>
                  <a:schemeClr val="bg1"/>
                </a:solidFill>
                <a:latin typeface="思源黑体 CN Light" panose="020B0300000000000000" pitchFamily="34" charset="-122"/>
                <a:ea typeface="思源黑体 CN Light" panose="020B0300000000000000" pitchFamily="34" charset="-122"/>
              </a:rPr>
              <a:t>代替</a:t>
            </a:r>
            <a:r>
              <a:rPr lang="en-US" altLang="zh-CN" sz="2000" dirty="0">
                <a:solidFill>
                  <a:schemeClr val="bg1"/>
                </a:solidFill>
                <a:latin typeface="思源黑体 CN Light" panose="020B0300000000000000" pitchFamily="34" charset="-122"/>
                <a:ea typeface="思源黑体 CN Light" panose="020B0300000000000000" pitchFamily="34" charset="-122"/>
              </a:rPr>
              <a:t>SwipeView</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4991735" y="452120"/>
            <a:ext cx="2601595" cy="521970"/>
            <a:chOff x="6143350" y="1036320"/>
            <a:chExt cx="1385632" cy="521970"/>
          </a:xfrm>
        </p:grpSpPr>
        <p:sp>
          <p:nvSpPr>
            <p:cNvPr id="2" name="文本框 1"/>
            <p:cNvSpPr txBox="1"/>
            <p:nvPr/>
          </p:nvSpPr>
          <p:spPr>
            <a:xfrm>
              <a:off x="6233313" y="1036320"/>
              <a:ext cx="1295669"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sym typeface="+mn-ea"/>
                </a:rPr>
                <a:t>遇到的问题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5" name="PA_组合 65"/>
          <p:cNvGrpSpPr/>
          <p:nvPr>
            <p:custDataLst>
              <p:tags r:id="rId3"/>
            </p:custDataLst>
          </p:nvPr>
        </p:nvGrpSpPr>
        <p:grpSpPr>
          <a:xfrm>
            <a:off x="2168525" y="2446020"/>
            <a:ext cx="606425" cy="608965"/>
            <a:chOff x="4937790" y="2126239"/>
            <a:chExt cx="2313554" cy="2313554"/>
          </a:xfrm>
        </p:grpSpPr>
        <p:sp>
          <p:nvSpPr>
            <p:cNvPr id="6" name="椭圆 5"/>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grpSp>
        <p:nvGrpSpPr>
          <p:cNvPr id="8" name="PA_组合 65"/>
          <p:cNvGrpSpPr/>
          <p:nvPr>
            <p:custDataLst>
              <p:tags r:id="rId5"/>
            </p:custDataLst>
          </p:nvPr>
        </p:nvGrpSpPr>
        <p:grpSpPr>
          <a:xfrm>
            <a:off x="2168525" y="5135245"/>
            <a:ext cx="606425" cy="608965"/>
            <a:chOff x="4937790" y="2126239"/>
            <a:chExt cx="2313554" cy="2313554"/>
          </a:xfrm>
        </p:grpSpPr>
        <p:sp>
          <p:nvSpPr>
            <p:cNvPr id="9" name="椭圆 8"/>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pic>
        <p:nvPicPr>
          <p:cNvPr id="11" name="PA_图片 36"/>
          <p:cNvPicPr>
            <a:picLocks noChangeAspect="1"/>
          </p:cNvPicPr>
          <p:nvPr>
            <p:custDataLst>
              <p:tags r:id="rId6"/>
            </p:custDataLst>
          </p:nvPr>
        </p:nvPicPr>
        <p:blipFill>
          <a:blip r:embed="rId2">
            <a:extLst>
              <a:ext uri="{28A0092B-C50C-407E-A947-70E740481C1C}">
                <a14:useLocalDpi xmlns:a14="http://schemas.microsoft.com/office/drawing/2010/main" val="0"/>
              </a:ext>
            </a:extLst>
          </a:blip>
          <a:stretch>
            <a:fillRect/>
          </a:stretch>
        </p:blipFill>
        <p:spPr>
          <a:xfrm>
            <a:off x="2075815" y="3606165"/>
            <a:ext cx="792480" cy="792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1000"/>
                            </p:stCondLst>
                            <p:childTnLst>
                              <p:par>
                                <p:cTn id="15" presetID="23" presetClass="entr" presetSubtype="272" fill="hold" nodeType="afterEffect">
                                  <p:stCondLst>
                                    <p:cond delay="50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strVal val="2/3*#ppt_w"/>
                                          </p:val>
                                        </p:tav>
                                        <p:tav tm="100000">
                                          <p:val>
                                            <p:strVal val="#ppt_w"/>
                                          </p:val>
                                        </p:tav>
                                      </p:tavLst>
                                    </p:anim>
                                    <p:anim calcmode="lin" valueType="num">
                                      <p:cBhvr>
                                        <p:cTn id="18" dur="500" fill="hold"/>
                                        <p:tgtEl>
                                          <p:spTgt spid="5"/>
                                        </p:tgtEl>
                                        <p:attrNameLst>
                                          <p:attrName>ppt_h</p:attrName>
                                        </p:attrNameLst>
                                      </p:cBhvr>
                                      <p:tavLst>
                                        <p:tav tm="0">
                                          <p:val>
                                            <p:strVal val="2/3*#ppt_h"/>
                                          </p:val>
                                        </p:tav>
                                        <p:tav tm="100000">
                                          <p:val>
                                            <p:strVal val="#ppt_h"/>
                                          </p:val>
                                        </p:tav>
                                      </p:tavLst>
                                    </p:anim>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childTnLst>
                          </p:cTn>
                        </p:par>
                        <p:par>
                          <p:cTn id="25" fill="hold">
                            <p:stCondLst>
                              <p:cond delay="2500"/>
                            </p:stCondLst>
                            <p:childTnLst>
                              <p:par>
                                <p:cTn id="26" presetID="23" presetClass="entr" presetSubtype="272" fill="hold" nodeType="afterEffect">
                                  <p:stCondLst>
                                    <p:cond delay="50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strVal val="2/3*#ppt_w"/>
                                          </p:val>
                                        </p:tav>
                                        <p:tav tm="100000">
                                          <p:val>
                                            <p:strVal val="#ppt_w"/>
                                          </p:val>
                                        </p:tav>
                                      </p:tavLst>
                                    </p:anim>
                                    <p:anim calcmode="lin" valueType="num">
                                      <p:cBhvr>
                                        <p:cTn id="29" dur="500" fill="hold"/>
                                        <p:tgtEl>
                                          <p:spTgt spid="8"/>
                                        </p:tgtEl>
                                        <p:attrNameLst>
                                          <p:attrName>ppt_h</p:attrName>
                                        </p:attrNameLst>
                                      </p:cBhvr>
                                      <p:tavLst>
                                        <p:tav tm="0">
                                          <p:val>
                                            <p:strVal val="2/3*#ppt_h"/>
                                          </p:val>
                                        </p:tav>
                                        <p:tav tm="100000">
                                          <p:val>
                                            <p:strVal val="#ppt_h"/>
                                          </p:val>
                                        </p:tav>
                                      </p:tavLst>
                                    </p:anim>
                                  </p:childTnLst>
                                </p:cTn>
                              </p:par>
                            </p:childTnLst>
                          </p:cTn>
                        </p:par>
                        <p:par>
                          <p:cTn id="30" fill="hold">
                            <p:stCondLst>
                              <p:cond delay="3500"/>
                            </p:stCondLst>
                            <p:childTnLst>
                              <p:par>
                                <p:cTn id="31" presetID="22" presetClass="entr" presetSubtype="1" fill="hold" grpId="3" nodeType="afterEffect">
                                  <p:stCondLst>
                                    <p:cond delay="0"/>
                                  </p:stCondLst>
                                  <p:childTnLst>
                                    <p:set>
                                      <p:cBhvr>
                                        <p:cTn id="32" dur="1" fill="hold">
                                          <p:stCondLst>
                                            <p:cond delay="0"/>
                                          </p:stCondLst>
                                        </p:cTn>
                                        <p:tgtEl>
                                          <p:spTgt spid="71"/>
                                        </p:tgtEl>
                                        <p:attrNameLst>
                                          <p:attrName>style.visibility</p:attrName>
                                        </p:attrNameLst>
                                      </p:cBhvr>
                                      <p:to>
                                        <p:strVal val="visible"/>
                                      </p:to>
                                    </p:set>
                                    <p:animEffect transition="in" filter="wipe(up)">
                                      <p:cBhvr>
                                        <p:cTn id="33"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71" grpId="2"/>
      <p:bldP spid="71" grpId="3"/>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1087120" y="1025525"/>
            <a:ext cx="1344930" cy="1818640"/>
            <a:chOff x="1712" y="1615"/>
            <a:chExt cx="2118" cy="2864"/>
          </a:xfrm>
        </p:grpSpPr>
        <p:sp>
          <p:nvSpPr>
            <p:cNvPr id="8" name="椭圆 7"/>
            <p:cNvSpPr/>
            <p:nvPr/>
          </p:nvSpPr>
          <p:spPr>
            <a:xfrm>
              <a:off x="1712" y="2461"/>
              <a:ext cx="2018" cy="201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PA_文本框 17"/>
            <p:cNvSpPr txBox="1"/>
            <p:nvPr>
              <p:custDataLst>
                <p:tags r:id="rId1"/>
              </p:custDataLst>
            </p:nvPr>
          </p:nvSpPr>
          <p:spPr>
            <a:xfrm>
              <a:off x="2097" y="1615"/>
              <a:ext cx="1248" cy="725"/>
            </a:xfrm>
            <a:prstGeom prst="rect">
              <a:avLst/>
            </a:prstGeom>
            <a:noFill/>
          </p:spPr>
          <p:txBody>
            <a:bodyPr wrap="none" rtlCol="0">
              <a:spAutoFit/>
            </a:bodyPr>
            <a:lstStyle/>
            <a:p>
              <a:r>
                <a:rPr lang="zh-CN" altLang="en-US" sz="2400" dirty="0">
                  <a:solidFill>
                    <a:schemeClr val="bg1"/>
                  </a:solidFill>
                  <a:latin typeface="方正兰亭纤黑_GBK" panose="02000000000000000000" pitchFamily="2" charset="-122"/>
                  <a:ea typeface="方正兰亭纤黑_GBK" panose="02000000000000000000" pitchFamily="2" charset="-122"/>
                </a:rPr>
                <a:t>计划</a:t>
              </a:r>
              <a:endParaRPr lang="zh-CN" altLang="en-US" sz="2400" dirty="0">
                <a:solidFill>
                  <a:schemeClr val="bg1"/>
                </a:solidFill>
                <a:latin typeface="方正兰亭纤黑_GBK" panose="02000000000000000000" pitchFamily="2" charset="-122"/>
                <a:ea typeface="方正兰亭纤黑_GBK" panose="02000000000000000000" pitchFamily="2" charset="-122"/>
              </a:endParaRPr>
            </a:p>
          </p:txBody>
        </p:sp>
        <p:sp>
          <p:nvSpPr>
            <p:cNvPr id="5" name="文本框 4"/>
            <p:cNvSpPr txBox="1"/>
            <p:nvPr/>
          </p:nvSpPr>
          <p:spPr>
            <a:xfrm>
              <a:off x="1862" y="2999"/>
              <a:ext cx="1969" cy="919"/>
            </a:xfrm>
            <a:prstGeom prst="rect">
              <a:avLst/>
            </a:prstGeom>
            <a:noFill/>
          </p:spPr>
          <p:txBody>
            <a:bodyPr wrap="square" rtlCol="0">
              <a:spAutoFit/>
            </a:bodyPr>
            <a:p>
              <a:r>
                <a:rPr lang="en-US" altLang="zh-CN" sz="3200">
                  <a:solidFill>
                    <a:schemeClr val="bg1"/>
                  </a:solidFill>
                </a:rPr>
                <a:t>Plans</a:t>
              </a:r>
              <a:endParaRPr lang="en-US" altLang="zh-CN" sz="3200">
                <a:solidFill>
                  <a:schemeClr val="bg1"/>
                </a:solidFill>
              </a:endParaRPr>
            </a:p>
          </p:txBody>
        </p:sp>
      </p:grpSp>
      <p:grpSp>
        <p:nvGrpSpPr>
          <p:cNvPr id="33" name="组合 32"/>
          <p:cNvGrpSpPr/>
          <p:nvPr/>
        </p:nvGrpSpPr>
        <p:grpSpPr>
          <a:xfrm>
            <a:off x="5455285" y="942975"/>
            <a:ext cx="1281430" cy="1824355"/>
            <a:chOff x="8591" y="1485"/>
            <a:chExt cx="2018" cy="2873"/>
          </a:xfrm>
        </p:grpSpPr>
        <p:sp>
          <p:nvSpPr>
            <p:cNvPr id="19" name="PA_文本框 18"/>
            <p:cNvSpPr txBox="1"/>
            <p:nvPr>
              <p:custDataLst>
                <p:tags r:id="rId2"/>
              </p:custDataLst>
            </p:nvPr>
          </p:nvSpPr>
          <p:spPr>
            <a:xfrm>
              <a:off x="8976" y="1485"/>
              <a:ext cx="1248" cy="725"/>
            </a:xfrm>
            <a:prstGeom prst="rect">
              <a:avLst/>
            </a:prstGeom>
            <a:noFill/>
          </p:spPr>
          <p:txBody>
            <a:bodyPr wrap="none" rtlCol="0">
              <a:spAutoFit/>
            </a:bodyPr>
            <a:lstStyle/>
            <a:p>
              <a:r>
                <a:rPr lang="zh-CN" altLang="en-US" sz="2400" dirty="0">
                  <a:solidFill>
                    <a:schemeClr val="bg1"/>
                  </a:solidFill>
                  <a:latin typeface="方正兰亭纤黑_GBK" panose="02000000000000000000" pitchFamily="2" charset="-122"/>
                  <a:ea typeface="方正兰亭纤黑_GBK" panose="02000000000000000000" pitchFamily="2" charset="-122"/>
                </a:rPr>
                <a:t>愿景</a:t>
              </a:r>
              <a:endParaRPr lang="zh-CN" altLang="en-US" sz="2400" dirty="0">
                <a:solidFill>
                  <a:schemeClr val="bg1"/>
                </a:solidFill>
                <a:latin typeface="方正兰亭纤黑_GBK" panose="02000000000000000000" pitchFamily="2" charset="-122"/>
                <a:ea typeface="方正兰亭纤黑_GBK" panose="02000000000000000000" pitchFamily="2" charset="-122"/>
              </a:endParaRPr>
            </a:p>
          </p:txBody>
        </p:sp>
        <p:grpSp>
          <p:nvGrpSpPr>
            <p:cNvPr id="31" name="组合 30"/>
            <p:cNvGrpSpPr/>
            <p:nvPr/>
          </p:nvGrpSpPr>
          <p:grpSpPr>
            <a:xfrm>
              <a:off x="8591" y="2340"/>
              <a:ext cx="2019" cy="2018"/>
              <a:chOff x="8591" y="2340"/>
              <a:chExt cx="2019" cy="2018"/>
            </a:xfrm>
          </p:grpSpPr>
          <p:sp>
            <p:nvSpPr>
              <p:cNvPr id="9" name="椭圆 8"/>
              <p:cNvSpPr/>
              <p:nvPr/>
            </p:nvSpPr>
            <p:spPr>
              <a:xfrm>
                <a:off x="8591" y="2340"/>
                <a:ext cx="2018" cy="201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592" y="2874"/>
                <a:ext cx="2018" cy="919"/>
              </a:xfrm>
              <a:prstGeom prst="rect">
                <a:avLst/>
              </a:prstGeom>
              <a:noFill/>
            </p:spPr>
            <p:txBody>
              <a:bodyPr wrap="none" rtlCol="0">
                <a:spAutoFit/>
              </a:bodyPr>
              <a:p>
                <a:r>
                  <a:rPr lang="en-US" altLang="zh-CN" sz="3200">
                    <a:solidFill>
                      <a:schemeClr val="bg1"/>
                    </a:solidFill>
                  </a:rPr>
                  <a:t>Vision</a:t>
                </a:r>
                <a:endParaRPr lang="en-US" altLang="zh-CN" sz="3200">
                  <a:solidFill>
                    <a:schemeClr val="bg1"/>
                  </a:solidFill>
                </a:endParaRPr>
              </a:p>
            </p:txBody>
          </p:sp>
        </p:grpSp>
      </p:grpSp>
      <p:grpSp>
        <p:nvGrpSpPr>
          <p:cNvPr id="34" name="组合 33"/>
          <p:cNvGrpSpPr/>
          <p:nvPr/>
        </p:nvGrpSpPr>
        <p:grpSpPr>
          <a:xfrm>
            <a:off x="9580245" y="875665"/>
            <a:ext cx="1454150" cy="1809115"/>
            <a:chOff x="15087" y="1379"/>
            <a:chExt cx="2290" cy="2849"/>
          </a:xfrm>
        </p:grpSpPr>
        <p:sp>
          <p:nvSpPr>
            <p:cNvPr id="10" name="椭圆 9"/>
            <p:cNvSpPr/>
            <p:nvPr/>
          </p:nvSpPr>
          <p:spPr>
            <a:xfrm>
              <a:off x="15277" y="2210"/>
              <a:ext cx="2018" cy="201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PA_文本框 19"/>
            <p:cNvSpPr txBox="1"/>
            <p:nvPr>
              <p:custDataLst>
                <p:tags r:id="rId3"/>
              </p:custDataLst>
            </p:nvPr>
          </p:nvSpPr>
          <p:spPr>
            <a:xfrm>
              <a:off x="15087" y="1379"/>
              <a:ext cx="2208" cy="725"/>
            </a:xfrm>
            <a:prstGeom prst="rect">
              <a:avLst/>
            </a:prstGeom>
            <a:noFill/>
          </p:spPr>
          <p:txBody>
            <a:bodyPr wrap="none" rtlCol="0">
              <a:spAutoFit/>
            </a:bodyPr>
            <a:lstStyle/>
            <a:p>
              <a:r>
                <a:rPr lang="zh-CN" altLang="en-US" sz="2400" dirty="0">
                  <a:solidFill>
                    <a:schemeClr val="bg1"/>
                  </a:solidFill>
                  <a:latin typeface="方正兰亭纤黑_GBK" panose="02000000000000000000" pitchFamily="2" charset="-122"/>
                  <a:ea typeface="方正兰亭纤黑_GBK" panose="02000000000000000000" pitchFamily="2" charset="-122"/>
                </a:rPr>
                <a:t>自我评价</a:t>
              </a:r>
              <a:endParaRPr lang="zh-CN" altLang="en-US" sz="2400" dirty="0">
                <a:solidFill>
                  <a:schemeClr val="bg1"/>
                </a:solidFill>
                <a:latin typeface="方正兰亭纤黑_GBK" panose="02000000000000000000" pitchFamily="2" charset="-122"/>
                <a:ea typeface="方正兰亭纤黑_GBK" panose="02000000000000000000" pitchFamily="2" charset="-122"/>
              </a:endParaRPr>
            </a:p>
          </p:txBody>
        </p:sp>
        <p:sp>
          <p:nvSpPr>
            <p:cNvPr id="15" name="文本框 14"/>
            <p:cNvSpPr txBox="1"/>
            <p:nvPr/>
          </p:nvSpPr>
          <p:spPr>
            <a:xfrm>
              <a:off x="15195" y="2340"/>
              <a:ext cx="2182" cy="1888"/>
            </a:xfrm>
            <a:prstGeom prst="rect">
              <a:avLst/>
            </a:prstGeom>
            <a:noFill/>
          </p:spPr>
          <p:txBody>
            <a:bodyPr wrap="square" rtlCol="0">
              <a:spAutoFit/>
            </a:bodyPr>
            <a:p>
              <a:pPr algn="ctr"/>
              <a:r>
                <a:rPr lang="en-US" altLang="zh-CN" sz="2400">
                  <a:solidFill>
                    <a:schemeClr val="bg1"/>
                  </a:solidFill>
                </a:rPr>
                <a:t>self-evaluaton</a:t>
              </a:r>
              <a:endParaRPr lang="en-US" altLang="zh-CN" sz="2400">
                <a:solidFill>
                  <a:schemeClr val="bg1"/>
                </a:solidFill>
              </a:endParaRPr>
            </a:p>
          </p:txBody>
        </p:sp>
      </p:grpSp>
      <p:grpSp>
        <p:nvGrpSpPr>
          <p:cNvPr id="16" name="组合 15"/>
          <p:cNvGrpSpPr/>
          <p:nvPr/>
        </p:nvGrpSpPr>
        <p:grpSpPr>
          <a:xfrm>
            <a:off x="5247005" y="353695"/>
            <a:ext cx="1519555" cy="521970"/>
            <a:chOff x="6143350" y="1036320"/>
            <a:chExt cx="1176754" cy="521970"/>
          </a:xfrm>
        </p:grpSpPr>
        <p:sp>
          <p:nvSpPr>
            <p:cNvPr id="17" name="文本框 16"/>
            <p:cNvSpPr txBox="1"/>
            <p:nvPr/>
          </p:nvSpPr>
          <p:spPr>
            <a:xfrm>
              <a:off x="6383323" y="1036320"/>
              <a:ext cx="838431"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rPr>
                <a:t>我的</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22"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35" name="组合 34"/>
          <p:cNvGrpSpPr/>
          <p:nvPr/>
        </p:nvGrpSpPr>
        <p:grpSpPr>
          <a:xfrm>
            <a:off x="124460" y="3294380"/>
            <a:ext cx="11740515" cy="2999740"/>
            <a:chOff x="196" y="5188"/>
            <a:chExt cx="18489" cy="4724"/>
          </a:xfrm>
        </p:grpSpPr>
        <p:sp>
          <p:nvSpPr>
            <p:cNvPr id="26" name="文本框 25"/>
            <p:cNvSpPr txBox="1"/>
            <p:nvPr/>
          </p:nvSpPr>
          <p:spPr>
            <a:xfrm>
              <a:off x="196" y="5188"/>
              <a:ext cx="5050" cy="4724"/>
            </a:xfrm>
            <a:prstGeom prst="rect">
              <a:avLst/>
            </a:prstGeom>
            <a:noFill/>
          </p:spPr>
          <p:txBody>
            <a:bodyPr wrap="square" rtlCol="0">
              <a:spAutoFit/>
            </a:bodyPr>
            <a:p>
              <a:pPr algn="ctr" fontAlgn="auto">
                <a:lnSpc>
                  <a:spcPct val="150000"/>
                </a:lnSpc>
              </a:pPr>
              <a:r>
                <a:rPr lang="en-US" altLang="zh-CN">
                  <a:solidFill>
                    <a:schemeClr val="bg1"/>
                  </a:solidFill>
                </a:rPr>
                <a:t>1.</a:t>
              </a:r>
              <a:r>
                <a:rPr lang="zh-CN" altLang="en-US">
                  <a:solidFill>
                    <a:schemeClr val="bg1"/>
                  </a:solidFill>
                </a:rPr>
                <a:t>深读《</a:t>
              </a:r>
              <a:r>
                <a:rPr lang="en-US" altLang="zh-CN">
                  <a:solidFill>
                    <a:schemeClr val="bg1"/>
                  </a:solidFill>
                </a:rPr>
                <a:t>UML</a:t>
              </a:r>
              <a:r>
                <a:rPr lang="zh-CN" altLang="en-US">
                  <a:solidFill>
                    <a:schemeClr val="bg1"/>
                  </a:solidFill>
                </a:rPr>
                <a:t>面向对象建模与设计》，阅读，《</a:t>
              </a:r>
              <a:r>
                <a:rPr lang="en-US" altLang="zh-CN">
                  <a:solidFill>
                    <a:schemeClr val="bg1"/>
                  </a:solidFill>
                </a:rPr>
                <a:t>Use Case Modeling</a:t>
              </a:r>
              <a:r>
                <a:rPr lang="zh-CN" altLang="en-US">
                  <a:solidFill>
                    <a:schemeClr val="bg1"/>
                  </a:solidFill>
                </a:rPr>
                <a:t>》</a:t>
              </a:r>
              <a:r>
                <a:rPr lang="en-US" altLang="zh-CN">
                  <a:solidFill>
                    <a:schemeClr val="bg1"/>
                  </a:solidFill>
                </a:rPr>
                <a:t>,</a:t>
              </a:r>
              <a:r>
                <a:rPr lang="zh-CN" altLang="en-US">
                  <a:solidFill>
                    <a:schemeClr val="bg1"/>
                  </a:solidFill>
                </a:rPr>
                <a:t>《面向对象系统分析和设计》</a:t>
              </a:r>
              <a:endParaRPr lang="en-US" altLang="zh-CN">
                <a:solidFill>
                  <a:schemeClr val="bg1"/>
                </a:solidFill>
              </a:endParaRPr>
            </a:p>
            <a:p>
              <a:pPr algn="ctr" fontAlgn="auto">
                <a:lnSpc>
                  <a:spcPct val="150000"/>
                </a:lnSpc>
              </a:pPr>
              <a:r>
                <a:rPr lang="en-US" altLang="zh-CN">
                  <a:solidFill>
                    <a:schemeClr val="bg1"/>
                  </a:solidFill>
                </a:rPr>
                <a:t>2.</a:t>
              </a:r>
              <a:r>
                <a:rPr lang="zh-CN" altLang="en-US">
                  <a:solidFill>
                    <a:schemeClr val="bg1"/>
                  </a:solidFill>
                </a:rPr>
                <a:t>继续熟悉使用</a:t>
              </a:r>
              <a:r>
                <a:rPr lang="en-US" altLang="zh-CN">
                  <a:solidFill>
                    <a:schemeClr val="bg1"/>
                  </a:solidFill>
                </a:rPr>
                <a:t>C++</a:t>
              </a:r>
              <a:r>
                <a:rPr lang="zh-CN" altLang="en-US">
                  <a:solidFill>
                    <a:schemeClr val="bg1"/>
                  </a:solidFill>
                </a:rPr>
                <a:t>，</a:t>
              </a:r>
              <a:r>
                <a:rPr lang="en-US" altLang="zh-CN">
                  <a:solidFill>
                    <a:schemeClr val="bg1"/>
                  </a:solidFill>
                </a:rPr>
                <a:t>QML,V-Play</a:t>
              </a:r>
              <a:r>
                <a:rPr lang="zh-CN" altLang="en-US">
                  <a:solidFill>
                    <a:schemeClr val="bg1"/>
                  </a:solidFill>
                </a:rPr>
                <a:t>的安卓编程</a:t>
              </a:r>
              <a:endParaRPr lang="zh-CN" altLang="en-US">
                <a:solidFill>
                  <a:schemeClr val="bg1"/>
                </a:solidFill>
              </a:endParaRPr>
            </a:p>
            <a:p>
              <a:pPr algn="ctr" fontAlgn="auto">
                <a:lnSpc>
                  <a:spcPct val="150000"/>
                </a:lnSpc>
              </a:pPr>
              <a:r>
                <a:rPr lang="en-US" altLang="zh-CN">
                  <a:solidFill>
                    <a:schemeClr val="bg1"/>
                  </a:solidFill>
                </a:rPr>
                <a:t>3.</a:t>
              </a:r>
              <a:r>
                <a:rPr lang="zh-CN" altLang="en-US">
                  <a:solidFill>
                    <a:schemeClr val="bg1"/>
                  </a:solidFill>
                </a:rPr>
                <a:t>继续学习多线程并发</a:t>
              </a:r>
              <a:endParaRPr lang="en-US" altLang="zh-CN">
                <a:solidFill>
                  <a:schemeClr val="bg1"/>
                </a:solidFill>
              </a:endParaRPr>
            </a:p>
          </p:txBody>
        </p:sp>
        <p:sp>
          <p:nvSpPr>
            <p:cNvPr id="27" name="文本框 26"/>
            <p:cNvSpPr txBox="1"/>
            <p:nvPr/>
          </p:nvSpPr>
          <p:spPr>
            <a:xfrm>
              <a:off x="6911" y="5364"/>
              <a:ext cx="5009" cy="3415"/>
            </a:xfrm>
            <a:prstGeom prst="rect">
              <a:avLst/>
            </a:prstGeom>
            <a:noFill/>
          </p:spPr>
          <p:txBody>
            <a:bodyPr wrap="square" rtlCol="0">
              <a:spAutoFit/>
            </a:bodyPr>
            <a:p>
              <a:pPr algn="ctr" fontAlgn="auto">
                <a:lnSpc>
                  <a:spcPct val="150000"/>
                </a:lnSpc>
              </a:pPr>
              <a:r>
                <a:rPr lang="en-US" altLang="zh-CN">
                  <a:solidFill>
                    <a:schemeClr val="bg1"/>
                  </a:solidFill>
                </a:rPr>
                <a:t>1.“</a:t>
              </a:r>
              <a:r>
                <a:rPr lang="zh-CN" altLang="en-US">
                  <a:solidFill>
                    <a:schemeClr val="bg1"/>
                  </a:solidFill>
                </a:rPr>
                <a:t>乐闪</a:t>
              </a:r>
              <a:r>
                <a:rPr lang="en-US" altLang="zh-CN">
                  <a:solidFill>
                    <a:schemeClr val="bg1"/>
                  </a:solidFill>
                </a:rPr>
                <a:t>”</a:t>
              </a:r>
              <a:r>
                <a:rPr lang="zh-CN" altLang="en-US">
                  <a:solidFill>
                    <a:schemeClr val="bg1"/>
                  </a:solidFill>
                </a:rPr>
                <a:t>短视频</a:t>
              </a:r>
              <a:r>
                <a:rPr lang="en-US" altLang="zh-CN">
                  <a:solidFill>
                    <a:schemeClr val="bg1"/>
                  </a:solidFill>
                </a:rPr>
                <a:t>APP</a:t>
              </a:r>
              <a:r>
                <a:rPr lang="zh-CN" altLang="en-US">
                  <a:solidFill>
                    <a:schemeClr val="bg1"/>
                  </a:solidFill>
                </a:rPr>
                <a:t>，在项目交付时，成功实现社交，视频上传下载，点赞功能。</a:t>
              </a:r>
              <a:endParaRPr lang="zh-CN" altLang="en-US">
                <a:solidFill>
                  <a:schemeClr val="bg1"/>
                </a:solidFill>
              </a:endParaRPr>
            </a:p>
            <a:p>
              <a:pPr algn="ctr" fontAlgn="auto">
                <a:lnSpc>
                  <a:spcPct val="150000"/>
                </a:lnSpc>
              </a:pPr>
              <a:r>
                <a:rPr lang="en-US" altLang="zh-CN">
                  <a:solidFill>
                    <a:schemeClr val="bg1"/>
                  </a:solidFill>
                </a:rPr>
                <a:t>2.APP</a:t>
              </a:r>
              <a:r>
                <a:rPr lang="zh-CN" altLang="en-US">
                  <a:solidFill>
                    <a:schemeClr val="bg1"/>
                  </a:solidFill>
                </a:rPr>
                <a:t>严重</a:t>
              </a:r>
              <a:r>
                <a:rPr lang="en-US" altLang="zh-CN">
                  <a:solidFill>
                    <a:schemeClr val="bg1"/>
                  </a:solidFill>
                </a:rPr>
                <a:t>BUG</a:t>
              </a:r>
              <a:r>
                <a:rPr lang="zh-CN" altLang="en-US">
                  <a:solidFill>
                    <a:schemeClr val="bg1"/>
                  </a:solidFill>
                </a:rPr>
                <a:t>，将参与全国大学生软件杯的比赛</a:t>
              </a:r>
              <a:endParaRPr lang="zh-CN" altLang="en-US">
                <a:solidFill>
                  <a:schemeClr val="bg1"/>
                </a:solidFill>
              </a:endParaRPr>
            </a:p>
          </p:txBody>
        </p:sp>
        <p:sp>
          <p:nvSpPr>
            <p:cNvPr id="28" name="文本框 27"/>
            <p:cNvSpPr txBox="1"/>
            <p:nvPr/>
          </p:nvSpPr>
          <p:spPr>
            <a:xfrm>
              <a:off x="13888" y="5188"/>
              <a:ext cx="4797" cy="4070"/>
            </a:xfrm>
            <a:prstGeom prst="rect">
              <a:avLst/>
            </a:prstGeom>
            <a:noFill/>
          </p:spPr>
          <p:txBody>
            <a:bodyPr wrap="square" rtlCol="0">
              <a:spAutoFit/>
            </a:bodyPr>
            <a:p>
              <a:pPr algn="ctr" fontAlgn="auto">
                <a:lnSpc>
                  <a:spcPct val="150000"/>
                </a:lnSpc>
              </a:pPr>
              <a:r>
                <a:rPr lang="en-US" altLang="zh-CN">
                  <a:solidFill>
                    <a:schemeClr val="bg1"/>
                  </a:solidFill>
                </a:rPr>
                <a:t>1.</a:t>
              </a:r>
              <a:r>
                <a:rPr lang="zh-CN" altLang="en-US">
                  <a:solidFill>
                    <a:schemeClr val="bg1"/>
                  </a:solidFill>
                </a:rPr>
                <a:t>学习积极性还可以，但是学习动力不足。学习方法不切当。</a:t>
              </a:r>
              <a:endParaRPr lang="zh-CN" altLang="en-US">
                <a:solidFill>
                  <a:schemeClr val="bg1"/>
                </a:solidFill>
              </a:endParaRPr>
            </a:p>
            <a:p>
              <a:pPr algn="ctr" fontAlgn="auto">
                <a:lnSpc>
                  <a:spcPct val="150000"/>
                </a:lnSpc>
              </a:pPr>
              <a:r>
                <a:rPr lang="en-US" altLang="zh-CN">
                  <a:solidFill>
                    <a:schemeClr val="bg1"/>
                  </a:solidFill>
                </a:rPr>
                <a:t>2.</a:t>
              </a:r>
              <a:r>
                <a:rPr lang="zh-CN" altLang="en-US">
                  <a:solidFill>
                    <a:schemeClr val="bg1"/>
                  </a:solidFill>
                </a:rPr>
                <a:t>对用况建模还不太熟</a:t>
              </a:r>
              <a:endParaRPr lang="zh-CN" altLang="en-US">
                <a:solidFill>
                  <a:schemeClr val="bg1"/>
                </a:solidFill>
              </a:endParaRPr>
            </a:p>
            <a:p>
              <a:pPr algn="ctr" fontAlgn="auto">
                <a:lnSpc>
                  <a:spcPct val="150000"/>
                </a:lnSpc>
              </a:pPr>
              <a:r>
                <a:rPr lang="en-US" altLang="zh-CN">
                  <a:solidFill>
                    <a:schemeClr val="bg1"/>
                  </a:solidFill>
                </a:rPr>
                <a:t>3.Visual Pragradm</a:t>
              </a:r>
              <a:r>
                <a:rPr lang="zh-CN" altLang="en-US">
                  <a:solidFill>
                    <a:schemeClr val="bg1"/>
                  </a:solidFill>
                </a:rPr>
                <a:t>使用问题不大</a:t>
              </a:r>
              <a:endParaRPr lang="zh-CN" altLang="en-US">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blinds(horizontal)">
                                      <p:cBhvr>
                                        <p:cTn id="11" dur="500"/>
                                        <p:tgtEl>
                                          <p:spTgt spid="34"/>
                                        </p:tgtEl>
                                      </p:cBhvr>
                                    </p:animEffect>
                                  </p:childTnLst>
                                </p:cTn>
                              </p:par>
                              <p:par>
                                <p:cTn id="12" presetID="3" presetClass="entr" presetSubtype="10" fill="hold" nodeType="with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blinds(horizontal)">
                                      <p:cBhvr>
                                        <p:cTn id="14" dur="500"/>
                                        <p:tgtEl>
                                          <p:spTgt spid="32"/>
                                        </p:tgtEl>
                                      </p:cBhvr>
                                    </p:animEffect>
                                  </p:childTnLst>
                                </p:cTn>
                              </p:par>
                              <p:par>
                                <p:cTn id="15" presetID="3" presetClass="entr" presetSubtype="1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blinds(horizontal)">
                                      <p:cBhvr>
                                        <p:cTn id="17" dur="500"/>
                                        <p:tgtEl>
                                          <p:spTgt spid="33"/>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fade">
                                      <p:cBhvr>
                                        <p:cTn id="21"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PA_直接连接符 26"/>
          <p:cNvCxnSpPr/>
          <p:nvPr>
            <p:custDataLst>
              <p:tags r:id="rId1"/>
            </p:custDataLst>
          </p:nvPr>
        </p:nvCxnSpPr>
        <p:spPr>
          <a:xfrm flipH="1">
            <a:off x="8955272" y="-155448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0" name="PA_直接连接符 27"/>
          <p:cNvCxnSpPr/>
          <p:nvPr>
            <p:custDataLst>
              <p:tags r:id="rId2"/>
            </p:custDataLst>
          </p:nvPr>
        </p:nvCxnSpPr>
        <p:spPr>
          <a:xfrm flipH="1">
            <a:off x="16441239" y="-175260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1" name="PA_直接连接符 28"/>
          <p:cNvCxnSpPr/>
          <p:nvPr>
            <p:custDataLst>
              <p:tags r:id="rId3"/>
            </p:custDataLst>
          </p:nvPr>
        </p:nvCxnSpPr>
        <p:spPr>
          <a:xfrm flipH="1">
            <a:off x="12711341" y="290583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2" name="PA_直接连接符 29"/>
          <p:cNvCxnSpPr/>
          <p:nvPr>
            <p:custDataLst>
              <p:tags r:id="rId4"/>
            </p:custDataLst>
          </p:nvPr>
        </p:nvCxnSpPr>
        <p:spPr>
          <a:xfrm flipH="1">
            <a:off x="13430247" y="121920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3" name="PA_直接连接符 30"/>
          <p:cNvCxnSpPr/>
          <p:nvPr>
            <p:custDataLst>
              <p:tags r:id="rId5"/>
            </p:custDataLst>
          </p:nvPr>
        </p:nvCxnSpPr>
        <p:spPr>
          <a:xfrm flipH="1">
            <a:off x="13241330" y="-175260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4" name="PA_直接连接符 32"/>
          <p:cNvCxnSpPr/>
          <p:nvPr>
            <p:custDataLst>
              <p:tags r:id="rId6"/>
            </p:custDataLst>
          </p:nvPr>
        </p:nvCxnSpPr>
        <p:spPr>
          <a:xfrm flipH="1">
            <a:off x="16441238" y="195638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7174933" y="2168380"/>
            <a:ext cx="2011680" cy="1198880"/>
          </a:xfrm>
          <a:prstGeom prst="rect">
            <a:avLst/>
          </a:prstGeom>
          <a:noFill/>
        </p:spPr>
        <p:txBody>
          <a:bodyPr wrap="none" rtlCol="0">
            <a:spAutoFit/>
          </a:bodyPr>
          <a:lstStyle/>
          <a:p>
            <a:r>
              <a:rPr lang="zh-CN" altLang="en-US" sz="7200" dirty="0">
                <a:solidFill>
                  <a:schemeClr val="bg1"/>
                </a:solidFill>
                <a:latin typeface="思源黑体 CN Light" panose="020B0300000000000000" pitchFamily="34" charset="-122"/>
                <a:ea typeface="思源黑体 CN Light" panose="020B0300000000000000" pitchFamily="34" charset="-122"/>
              </a:rPr>
              <a:t>阳帅</a:t>
            </a:r>
            <a:endParaRPr lang="zh-CN" altLang="en-US" sz="7200" dirty="0">
              <a:solidFill>
                <a:schemeClr val="bg1"/>
              </a:solidFill>
              <a:latin typeface="思源黑体 CN Light" panose="020B0300000000000000" pitchFamily="34" charset="-122"/>
              <a:ea typeface="思源黑体 CN Light" panose="020B0300000000000000" pitchFamily="34" charset="-122"/>
            </a:endParaRPr>
          </a:p>
        </p:txBody>
      </p:sp>
      <p:sp>
        <p:nvSpPr>
          <p:cNvPr id="8" name="文本框 7"/>
          <p:cNvSpPr txBox="1"/>
          <p:nvPr/>
        </p:nvSpPr>
        <p:spPr>
          <a:xfrm>
            <a:off x="7271830" y="3500154"/>
            <a:ext cx="1817370" cy="368300"/>
          </a:xfrm>
          <a:prstGeom prst="rect">
            <a:avLst/>
          </a:prstGeom>
          <a:noFill/>
        </p:spPr>
        <p:txBody>
          <a:bodyPr wrap="none" rtlCol="0">
            <a:spAutoFit/>
          </a:bodyPr>
          <a:lstStyle/>
          <a:p>
            <a:pPr algn="r"/>
            <a:r>
              <a:rPr 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rPr>
              <a:t>2016051604111</a:t>
            </a:r>
            <a:endParaRPr 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endParaRPr>
          </a:p>
        </p:txBody>
      </p:sp>
      <p:sp>
        <p:nvSpPr>
          <p:cNvPr id="15" name="任意多边形: 形状 14"/>
          <p:cNvSpPr/>
          <p:nvPr/>
        </p:nvSpPr>
        <p:spPr>
          <a:xfrm>
            <a:off x="-3294345" y="0"/>
            <a:ext cx="8154444" cy="6858000"/>
          </a:xfrm>
          <a:custGeom>
            <a:avLst/>
            <a:gdLst/>
            <a:ahLst/>
            <a:cxnLst/>
            <a:rect l="l" t="t" r="r" b="b"/>
            <a:pathLst>
              <a:path w="8154444" h="6858000">
                <a:moveTo>
                  <a:pt x="7290459" y="3455940"/>
                </a:moveTo>
                <a:lnTo>
                  <a:pt x="7217449" y="3747981"/>
                </a:lnTo>
                <a:lnTo>
                  <a:pt x="7094036" y="3687919"/>
                </a:lnTo>
                <a:cubicBezTo>
                  <a:pt x="7047858" y="3666866"/>
                  <a:pt x="7000181" y="3646504"/>
                  <a:pt x="6951005" y="3626834"/>
                </a:cubicBezTo>
                <a:cubicBezTo>
                  <a:pt x="7032145" y="3594870"/>
                  <a:pt x="7108213" y="3560294"/>
                  <a:pt x="7179209" y="3523105"/>
                </a:cubicBezTo>
                <a:close/>
                <a:moveTo>
                  <a:pt x="1714500" y="0"/>
                </a:moveTo>
                <a:lnTo>
                  <a:pt x="8154444" y="0"/>
                </a:lnTo>
                <a:lnTo>
                  <a:pt x="7760248" y="1576785"/>
                </a:lnTo>
                <a:lnTo>
                  <a:pt x="7709150" y="1468346"/>
                </a:lnTo>
                <a:cubicBezTo>
                  <a:pt x="7420092" y="934180"/>
                  <a:pt x="6842820" y="660335"/>
                  <a:pt x="5977335" y="646811"/>
                </a:cubicBezTo>
                <a:cubicBezTo>
                  <a:pt x="4915148" y="666482"/>
                  <a:pt x="4246364" y="1207410"/>
                  <a:pt x="3970983" y="2269596"/>
                </a:cubicBezTo>
                <a:lnTo>
                  <a:pt x="4974159" y="2505637"/>
                </a:lnTo>
                <a:cubicBezTo>
                  <a:pt x="5092179" y="1895863"/>
                  <a:pt x="5436406" y="1571306"/>
                  <a:pt x="6006840" y="1531966"/>
                </a:cubicBezTo>
                <a:cubicBezTo>
                  <a:pt x="6577273" y="1551637"/>
                  <a:pt x="6872325" y="1817183"/>
                  <a:pt x="6891995" y="2328606"/>
                </a:cubicBezTo>
                <a:cubicBezTo>
                  <a:pt x="6852655" y="2958050"/>
                  <a:pt x="6459253" y="3272772"/>
                  <a:pt x="5711788" y="3272772"/>
                </a:cubicBezTo>
                <a:lnTo>
                  <a:pt x="5210200" y="3272772"/>
                </a:lnTo>
                <a:lnTo>
                  <a:pt x="5210200" y="4128422"/>
                </a:lnTo>
                <a:lnTo>
                  <a:pt x="5947829" y="4128422"/>
                </a:lnTo>
                <a:cubicBezTo>
                  <a:pt x="6402701" y="4140716"/>
                  <a:pt x="6726950" y="4264422"/>
                  <a:pt x="6920578" y="4499542"/>
                </a:cubicBezTo>
                <a:lnTo>
                  <a:pt x="6999311" y="4620531"/>
                </a:lnTo>
                <a:lnTo>
                  <a:pt x="6652345" y="6008398"/>
                </a:lnTo>
                <a:lnTo>
                  <a:pt x="6582882" y="6040841"/>
                </a:lnTo>
                <a:cubicBezTo>
                  <a:pt x="6411537" y="6109610"/>
                  <a:pt x="6199853" y="6140921"/>
                  <a:pt x="5947829" y="6134774"/>
                </a:cubicBezTo>
                <a:cubicBezTo>
                  <a:pt x="5298715" y="6115104"/>
                  <a:pt x="4934819" y="5761042"/>
                  <a:pt x="4856138" y="5072588"/>
                </a:cubicBezTo>
                <a:lnTo>
                  <a:pt x="3852962" y="5308629"/>
                </a:lnTo>
                <a:cubicBezTo>
                  <a:pt x="4015240" y="6120022"/>
                  <a:pt x="4459662" y="6632674"/>
                  <a:pt x="5186227" y="6846586"/>
                </a:cubicBezTo>
                <a:lnTo>
                  <a:pt x="5231521" y="6858000"/>
                </a:lnTo>
                <a:lnTo>
                  <a:pt x="0" y="6858000"/>
                </a:lnTo>
                <a:close/>
              </a:path>
            </a:pathLst>
          </a:custGeom>
          <a:solidFill>
            <a:schemeClr val="tx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decel="86000" fill="hold" nodeType="afterEffect">
                                  <p:stCondLst>
                                    <p:cond delay="0"/>
                                  </p:stCondLst>
                                  <p:childTnLst>
                                    <p:animMotion origin="layout" path="M -4.375E-6 -4.44444E-6 L -1.1388 1.05672 " pathEditMode="relative" rAng="0" ptsTypes="AA">
                                      <p:cBhvr>
                                        <p:cTn id="6" dur="2250" fill="hold"/>
                                        <p:tgtEl>
                                          <p:spTgt spid="9"/>
                                        </p:tgtEl>
                                        <p:attrNameLst>
                                          <p:attrName>ppt_x</p:attrName>
                                          <p:attrName>ppt_y</p:attrName>
                                        </p:attrNameLst>
                                      </p:cBhvr>
                                      <p:rCtr x="-56940" y="52824"/>
                                    </p:animMotion>
                                  </p:childTnLst>
                                </p:cTn>
                              </p:par>
                              <p:par>
                                <p:cTn id="7" presetID="35" presetClass="path" presetSubtype="0" repeatCount="indefinite" decel="70000" fill="hold" nodeType="withEffect">
                                  <p:stCondLst>
                                    <p:cond delay="14"/>
                                  </p:stCondLst>
                                  <p:childTnLst>
                                    <p:animMotion origin="layout" path="M 3.75E-6 7.40741E-7 L -1.46823 1.3625 " pathEditMode="relative" rAng="0" ptsTypes="AA">
                                      <p:cBhvr>
                                        <p:cTn id="8" dur="2250" fill="hold"/>
                                        <p:tgtEl>
                                          <p:spTgt spid="13"/>
                                        </p:tgtEl>
                                        <p:attrNameLst>
                                          <p:attrName>ppt_x</p:attrName>
                                          <p:attrName>ppt_y</p:attrName>
                                        </p:attrNameLst>
                                      </p:cBhvr>
                                      <p:rCtr x="-73411" y="68125"/>
                                    </p:animMotion>
                                  </p:childTnLst>
                                </p:cTn>
                              </p:par>
                              <p:par>
                                <p:cTn id="9" presetID="35" presetClass="path" presetSubtype="0" repeatCount="indefinite" decel="44000" fill="hold" nodeType="withEffect">
                                  <p:stCondLst>
                                    <p:cond delay="250"/>
                                  </p:stCondLst>
                                  <p:childTnLst>
                                    <p:animMotion origin="layout" path="M 4.16667E-6 2.22222E-6 L -1.50912 1.40046 " pathEditMode="relative" rAng="0" ptsTypes="AA">
                                      <p:cBhvr>
                                        <p:cTn id="10" dur="2250" fill="hold"/>
                                        <p:tgtEl>
                                          <p:spTgt spid="10"/>
                                        </p:tgtEl>
                                        <p:attrNameLst>
                                          <p:attrName>ppt_x</p:attrName>
                                          <p:attrName>ppt_y</p:attrName>
                                        </p:attrNameLst>
                                      </p:cBhvr>
                                      <p:rCtr x="-75456" y="70023"/>
                                    </p:animMotion>
                                  </p:childTnLst>
                                </p:cTn>
                              </p:par>
                              <p:par>
                                <p:cTn id="11" presetID="35" presetClass="path" presetSubtype="0" repeatCount="indefinite" decel="86000" fill="hold" nodeType="withEffect">
                                  <p:stCondLst>
                                    <p:cond delay="90"/>
                                  </p:stCondLst>
                                  <p:childTnLst>
                                    <p:animMotion origin="layout" path="M 4.79167E-6 4.07407E-6 L -0.93803 0.87037 " pathEditMode="relative" rAng="0" ptsTypes="AA">
                                      <p:cBhvr>
                                        <p:cTn id="12" dur="2250" fill="hold"/>
                                        <p:tgtEl>
                                          <p:spTgt spid="12"/>
                                        </p:tgtEl>
                                        <p:attrNameLst>
                                          <p:attrName>ppt_x</p:attrName>
                                          <p:attrName>ppt_y</p:attrName>
                                        </p:attrNameLst>
                                      </p:cBhvr>
                                      <p:rCtr x="-46901" y="43519"/>
                                    </p:animMotion>
                                  </p:childTnLst>
                                </p:cTn>
                              </p:par>
                              <p:par>
                                <p:cTn id="13" presetID="35" presetClass="path" presetSubtype="0" repeatCount="indefinite" accel="16000" decel="84000" fill="hold" nodeType="withEffect">
                                  <p:stCondLst>
                                    <p:cond delay="2"/>
                                  </p:stCondLst>
                                  <p:childTnLst>
                                    <p:animMotion origin="layout" path="M 3.54167E-6 0 L -0.95938 0.89028 " pathEditMode="relative" rAng="0" ptsTypes="AA">
                                      <p:cBhvr>
                                        <p:cTn id="14" dur="2250" fill="hold"/>
                                        <p:tgtEl>
                                          <p:spTgt spid="11"/>
                                        </p:tgtEl>
                                        <p:attrNameLst>
                                          <p:attrName>ppt_x</p:attrName>
                                          <p:attrName>ppt_y</p:attrName>
                                        </p:attrNameLst>
                                      </p:cBhvr>
                                      <p:rCtr x="-47969" y="44514"/>
                                    </p:animMotion>
                                  </p:childTnLst>
                                </p:cTn>
                              </p:par>
                              <p:par>
                                <p:cTn id="15" presetID="35" presetClass="path" presetSubtype="0" repeatCount="indefinite" decel="86000" fill="hold" nodeType="withEffect">
                                  <p:stCondLst>
                                    <p:cond delay="250"/>
                                  </p:stCondLst>
                                  <p:childTnLst>
                                    <p:animMotion origin="layout" path="M -4.16667E-7 -1.85185E-6 L -1.11107 1.03102 " pathEditMode="relative" rAng="0" ptsTypes="AA">
                                      <p:cBhvr>
                                        <p:cTn id="16" dur="2250" fill="hold"/>
                                        <p:tgtEl>
                                          <p:spTgt spid="14"/>
                                        </p:tgtEl>
                                        <p:attrNameLst>
                                          <p:attrName>ppt_x</p:attrName>
                                          <p:attrName>ppt_y</p:attrName>
                                        </p:attrNameLst>
                                      </p:cBhvr>
                                      <p:rCtr x="-55560" y="5155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文本框 86"/>
          <p:cNvSpPr txBox="1"/>
          <p:nvPr/>
        </p:nvSpPr>
        <p:spPr>
          <a:xfrm>
            <a:off x="2656840" y="950595"/>
            <a:ext cx="8522970" cy="4799965"/>
          </a:xfrm>
          <a:prstGeom prst="rect">
            <a:avLst/>
          </a:prstGeom>
          <a:noFill/>
        </p:spPr>
        <p:txBody>
          <a:bodyPr wrap="square" rtlCol="0">
            <a:spAutoFit/>
          </a:bodyPr>
          <a:lstStyle/>
          <a:p>
            <a:r>
              <a:rPr lang="en-US" altLang="zh-CN" b="1" dirty="0">
                <a:solidFill>
                  <a:schemeClr val="bg1"/>
                </a:solidFill>
                <a:latin typeface="思源黑体 CN Light" panose="020B0300000000000000" pitchFamily="34" charset="-122"/>
                <a:ea typeface="思源黑体 CN Light" panose="020B0300000000000000" pitchFamily="34" charset="-122"/>
              </a:rPr>
              <a:t>work:</a:t>
            </a:r>
            <a:endParaRPr lang="en-US" altLang="zh-CN"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1</a:t>
            </a:r>
            <a:r>
              <a:rPr lang="zh-CN" altLang="en-US" dirty="0">
                <a:solidFill>
                  <a:schemeClr val="bg1"/>
                </a:solidFill>
                <a:latin typeface="思源黑体 CN Light" panose="020B0300000000000000" pitchFamily="34" charset="-122"/>
                <a:ea typeface="思源黑体 CN Light" panose="020B0300000000000000" pitchFamily="34" charset="-122"/>
              </a:rPr>
              <a:t>：参与了项目愿景文档的分析与设计。</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2</a:t>
            </a:r>
            <a:r>
              <a:rPr lang="zh-CN" altLang="en-US" dirty="0">
                <a:solidFill>
                  <a:schemeClr val="bg1"/>
                </a:solidFill>
                <a:latin typeface="思源黑体 CN Light" panose="020B0300000000000000" pitchFamily="34" charset="-122"/>
                <a:ea typeface="思源黑体 CN Light" panose="020B0300000000000000" pitchFamily="34" charset="-122"/>
              </a:rPr>
              <a:t>：与组员一起讨论用况描述确定基本流，修改用况的通信图，顺序图。</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zh-CN" altLang="en-US"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3</a:t>
            </a:r>
            <a:r>
              <a:rPr lang="zh-CN" altLang="en-US" dirty="0">
                <a:solidFill>
                  <a:schemeClr val="bg1"/>
                </a:solidFill>
                <a:latin typeface="思源黑体 CN Light" panose="020B0300000000000000" pitchFamily="34" charset="-122"/>
                <a:ea typeface="思源黑体 CN Light" panose="020B0300000000000000" pitchFamily="34" charset="-122"/>
              </a:rPr>
              <a:t>：最后一起写了</a:t>
            </a:r>
            <a:r>
              <a:rPr lang="en-US" altLang="zh-CN" dirty="0">
                <a:solidFill>
                  <a:schemeClr val="bg1"/>
                </a:solidFill>
                <a:latin typeface="思源黑体 CN Light" panose="020B0300000000000000" pitchFamily="34" charset="-122"/>
                <a:ea typeface="思源黑体 CN Light" panose="020B0300000000000000" pitchFamily="34" charset="-122"/>
              </a:rPr>
              <a:t>operation specificapion</a:t>
            </a:r>
            <a:r>
              <a:rPr lang="zh-CN" altLang="en-US" dirty="0">
                <a:solidFill>
                  <a:schemeClr val="bg1"/>
                </a:solidFill>
                <a:latin typeface="思源黑体 CN Light" panose="020B0300000000000000" pitchFamily="34" charset="-122"/>
                <a:ea typeface="思源黑体 CN Light" panose="020B0300000000000000" pitchFamily="34" charset="-122"/>
              </a:rPr>
              <a:t>。</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文本框 86"/>
          <p:cNvSpPr txBox="1"/>
          <p:nvPr/>
        </p:nvSpPr>
        <p:spPr>
          <a:xfrm>
            <a:off x="2634615" y="960755"/>
            <a:ext cx="7278370" cy="2306955"/>
          </a:xfrm>
          <a:prstGeom prst="rect">
            <a:avLst/>
          </a:prstGeom>
          <a:noFill/>
        </p:spPr>
        <p:txBody>
          <a:bodyPr wrap="square" rtlCol="0">
            <a:spAutoFit/>
          </a:bodyPr>
          <a:lstStyle/>
          <a:p>
            <a:r>
              <a:rPr lang="en-US" altLang="zh-CN" dirty="0">
                <a:solidFill>
                  <a:schemeClr val="bg1"/>
                </a:solidFill>
                <a:latin typeface="思源黑体 CN Light" panose="020B0300000000000000" pitchFamily="34" charset="-122"/>
                <a:ea typeface="思源黑体 CN Light" panose="020B0300000000000000" pitchFamily="34" charset="-122"/>
              </a:rPr>
              <a:t>problem</a:t>
            </a:r>
            <a:r>
              <a:rPr lang="zh-CN" altLang="en-US" dirty="0">
                <a:solidFill>
                  <a:schemeClr val="bg1"/>
                </a:solidFill>
                <a:latin typeface="思源黑体 CN Light" panose="020B0300000000000000" pitchFamily="34" charset="-122"/>
                <a:ea typeface="思源黑体 CN Light" panose="020B0300000000000000" pitchFamily="34" charset="-122"/>
              </a:rPr>
              <a:t>：在画</a:t>
            </a:r>
            <a:r>
              <a:rPr lang="en-US" altLang="zh-CN" dirty="0">
                <a:solidFill>
                  <a:schemeClr val="bg1"/>
                </a:solidFill>
                <a:latin typeface="思源黑体 CN Light" panose="020B0300000000000000" pitchFamily="34" charset="-122"/>
                <a:ea typeface="思源黑体 CN Light" panose="020B0300000000000000" pitchFamily="34" charset="-122"/>
              </a:rPr>
              <a:t>UML</a:t>
            </a:r>
            <a:r>
              <a:rPr lang="zh-CN" altLang="en-US" dirty="0">
                <a:solidFill>
                  <a:schemeClr val="bg1"/>
                </a:solidFill>
                <a:latin typeface="思源黑体 CN Light" panose="020B0300000000000000" pitchFamily="34" charset="-122"/>
                <a:ea typeface="思源黑体 CN Light" panose="020B0300000000000000" pitchFamily="34" charset="-122"/>
              </a:rPr>
              <a:t>通信图和顺序图时对是否将服务器考虑为实体加入图中。</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endParaRPr lang="en-US" altLang="zh-CN" dirty="0">
              <a:solidFill>
                <a:schemeClr val="bg1"/>
              </a:solidFill>
              <a:latin typeface="思源黑体 CN Light" panose="020B0300000000000000" pitchFamily="34" charset="-122"/>
              <a:ea typeface="思源黑体 CN Light" panose="020B0300000000000000" pitchFamily="34" charset="-122"/>
            </a:endParaRPr>
          </a:p>
          <a:p>
            <a:r>
              <a:rPr lang="en-US" altLang="zh-CN" dirty="0">
                <a:solidFill>
                  <a:schemeClr val="bg1"/>
                </a:solidFill>
                <a:latin typeface="思源黑体 CN Light" panose="020B0300000000000000" pitchFamily="34" charset="-122"/>
                <a:ea typeface="思源黑体 CN Light" panose="020B0300000000000000" pitchFamily="34" charset="-122"/>
              </a:rPr>
              <a:t>solution</a:t>
            </a:r>
            <a:r>
              <a:rPr lang="zh-CN" altLang="en-US" dirty="0">
                <a:solidFill>
                  <a:schemeClr val="bg1"/>
                </a:solidFill>
                <a:latin typeface="思源黑体 CN Light" panose="020B0300000000000000" pitchFamily="34" charset="-122"/>
                <a:ea typeface="思源黑体 CN Light" panose="020B0300000000000000" pitchFamily="34" charset="-122"/>
              </a:rPr>
              <a:t>：暂时不将服务器考虑进去。</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536700" y="826135"/>
            <a:ext cx="8425180" cy="4246245"/>
          </a:xfrm>
          <a:prstGeom prst="rect">
            <a:avLst/>
          </a:prstGeom>
          <a:noFill/>
        </p:spPr>
        <p:txBody>
          <a:bodyPr wrap="square" rtlCol="0">
            <a:spAutoFit/>
          </a:bodyPr>
          <a:p>
            <a:r>
              <a:rPr lang="en-US" altLang="zh-CN">
                <a:solidFill>
                  <a:schemeClr val="bg1"/>
                </a:solidFill>
                <a:uFillTx/>
              </a:rPr>
              <a:t>plans</a:t>
            </a:r>
            <a:r>
              <a:rPr lang="zh-CN" altLang="en-US">
                <a:solidFill>
                  <a:schemeClr val="bg1"/>
                </a:solidFill>
                <a:uFillTx/>
              </a:rPr>
              <a:t>：再认真阅读</a:t>
            </a:r>
            <a:r>
              <a:rPr lang="zh-CN" altLang="en-US">
                <a:solidFill>
                  <a:schemeClr val="bg1"/>
                </a:solidFill>
                <a:sym typeface="+mn-ea"/>
              </a:rPr>
              <a:t>《</a:t>
            </a:r>
            <a:r>
              <a:rPr lang="en-US" altLang="zh-CN">
                <a:solidFill>
                  <a:schemeClr val="bg1"/>
                </a:solidFill>
                <a:sym typeface="+mn-ea"/>
              </a:rPr>
              <a:t>UML</a:t>
            </a:r>
            <a:r>
              <a:rPr lang="zh-CN" altLang="en-US">
                <a:solidFill>
                  <a:schemeClr val="bg1"/>
                </a:solidFill>
                <a:sym typeface="+mn-ea"/>
              </a:rPr>
              <a:t>面向对象建模与设计》，《</a:t>
            </a:r>
            <a:r>
              <a:rPr lang="en-US" altLang="zh-CN">
                <a:solidFill>
                  <a:schemeClr val="bg1"/>
                </a:solidFill>
                <a:sym typeface="+mn-ea"/>
              </a:rPr>
              <a:t>Use Case Modeling</a:t>
            </a:r>
            <a:r>
              <a:rPr lang="zh-CN" altLang="en-US">
                <a:solidFill>
                  <a:schemeClr val="bg1"/>
                </a:solidFill>
                <a:sym typeface="+mn-ea"/>
              </a:rPr>
              <a:t>》</a:t>
            </a:r>
            <a:r>
              <a:rPr lang="en-US" altLang="zh-CN">
                <a:solidFill>
                  <a:schemeClr val="bg1"/>
                </a:solidFill>
                <a:sym typeface="+mn-ea"/>
              </a:rPr>
              <a:t>,</a:t>
            </a:r>
            <a:r>
              <a:rPr lang="zh-CN" altLang="en-US">
                <a:solidFill>
                  <a:schemeClr val="bg1"/>
                </a:solidFill>
                <a:sym typeface="+mn-ea"/>
              </a:rPr>
              <a:t>《面向对象系统分析和设计》三本书，深入学习才</a:t>
            </a:r>
            <a:r>
              <a:rPr lang="en-US" altLang="zh-CN">
                <a:solidFill>
                  <a:schemeClr val="bg1"/>
                </a:solidFill>
                <a:sym typeface="+mn-ea"/>
              </a:rPr>
              <a:t>C++</a:t>
            </a:r>
            <a:r>
              <a:rPr lang="zh-CN" altLang="en-US">
                <a:solidFill>
                  <a:schemeClr val="bg1"/>
                </a:solidFill>
                <a:sym typeface="+mn-ea"/>
              </a:rPr>
              <a:t>，</a:t>
            </a:r>
            <a:r>
              <a:rPr lang="en-US" altLang="zh-CN">
                <a:solidFill>
                  <a:schemeClr val="bg1"/>
                </a:solidFill>
                <a:sym typeface="+mn-ea"/>
              </a:rPr>
              <a:t>QML</a:t>
            </a:r>
            <a:r>
              <a:rPr lang="zh-CN" altLang="en-US">
                <a:solidFill>
                  <a:schemeClr val="bg1"/>
                </a:solidFill>
                <a:sym typeface="+mn-ea"/>
              </a:rPr>
              <a:t>和</a:t>
            </a:r>
            <a:r>
              <a:rPr lang="en-US" altLang="zh-CN">
                <a:solidFill>
                  <a:schemeClr val="bg1"/>
                </a:solidFill>
                <a:sym typeface="+mn-ea"/>
              </a:rPr>
              <a:t>V-Play.</a:t>
            </a:r>
            <a:endParaRPr lang="en-US" altLang="zh-CN">
              <a:solidFill>
                <a:schemeClr val="bg1"/>
              </a:solidFill>
              <a:sym typeface="+mn-ea"/>
            </a:endParaRPr>
          </a:p>
          <a:p>
            <a:endParaRPr lang="en-US" altLang="zh-CN">
              <a:solidFill>
                <a:schemeClr val="bg1"/>
              </a:solidFill>
              <a:sym typeface="+mn-ea"/>
            </a:endParaRPr>
          </a:p>
          <a:p>
            <a:endParaRPr lang="en-US" altLang="zh-CN">
              <a:solidFill>
                <a:schemeClr val="bg1"/>
              </a:solidFill>
              <a:sym typeface="+mn-ea"/>
            </a:endParaRPr>
          </a:p>
          <a:p>
            <a:endParaRPr lang="en-US" altLang="zh-CN">
              <a:solidFill>
                <a:schemeClr val="bg1"/>
              </a:solidFill>
              <a:sym typeface="+mn-ea"/>
            </a:endParaRPr>
          </a:p>
          <a:p>
            <a:endParaRPr lang="en-US" altLang="zh-CN">
              <a:solidFill>
                <a:schemeClr val="bg1"/>
              </a:solidFill>
              <a:sym typeface="+mn-ea"/>
            </a:endParaRPr>
          </a:p>
          <a:p>
            <a:endParaRPr lang="en-US" altLang="zh-CN">
              <a:solidFill>
                <a:schemeClr val="bg1"/>
              </a:solidFill>
              <a:sym typeface="+mn-ea"/>
            </a:endParaRPr>
          </a:p>
          <a:p>
            <a:r>
              <a:rPr lang="en-US" altLang="zh-CN">
                <a:solidFill>
                  <a:schemeClr val="bg1"/>
                </a:solidFill>
                <a:sym typeface="+mn-ea"/>
              </a:rPr>
              <a:t>vision:</a:t>
            </a:r>
            <a:r>
              <a:rPr lang="zh-CN" altLang="en-US">
                <a:solidFill>
                  <a:schemeClr val="bg1"/>
                </a:solidFill>
                <a:sym typeface="+mn-ea"/>
              </a:rPr>
              <a:t>逐步实现</a:t>
            </a:r>
            <a:r>
              <a:rPr lang="en-US" altLang="zh-CN">
                <a:solidFill>
                  <a:schemeClr val="bg1"/>
                </a:solidFill>
                <a:sym typeface="+mn-ea"/>
              </a:rPr>
              <a:t>“</a:t>
            </a:r>
            <a:r>
              <a:rPr lang="zh-CN" altLang="en-US">
                <a:solidFill>
                  <a:schemeClr val="bg1"/>
                </a:solidFill>
                <a:sym typeface="+mn-ea"/>
              </a:rPr>
              <a:t>乐闪</a:t>
            </a:r>
            <a:r>
              <a:rPr lang="en-US" altLang="zh-CN">
                <a:solidFill>
                  <a:schemeClr val="bg1"/>
                </a:solidFill>
                <a:sym typeface="+mn-ea"/>
              </a:rPr>
              <a:t>”</a:t>
            </a:r>
            <a:r>
              <a:rPr lang="zh-CN" altLang="en-US">
                <a:solidFill>
                  <a:schemeClr val="bg1"/>
                </a:solidFill>
                <a:sym typeface="+mn-ea"/>
              </a:rPr>
              <a:t>短视频</a:t>
            </a:r>
            <a:r>
              <a:rPr lang="en-US" altLang="zh-CN">
                <a:solidFill>
                  <a:schemeClr val="bg1"/>
                </a:solidFill>
                <a:sym typeface="+mn-ea"/>
              </a:rPr>
              <a:t>APP</a:t>
            </a:r>
            <a:r>
              <a:rPr lang="zh-CN" altLang="en-US">
                <a:solidFill>
                  <a:schemeClr val="bg1"/>
                </a:solidFill>
                <a:sym typeface="+mn-ea"/>
              </a:rPr>
              <a:t>的社交，视频点赞，转发等功能。</a:t>
            </a:r>
            <a:endParaRPr lang="zh-CN" altLang="en-US">
              <a:solidFill>
                <a:schemeClr val="bg1"/>
              </a:solidFill>
              <a:sym typeface="+mn-ea"/>
            </a:endParaRPr>
          </a:p>
          <a:p>
            <a:endParaRPr lang="zh-CN" altLang="en-US">
              <a:solidFill>
                <a:schemeClr val="bg1"/>
              </a:solidFill>
              <a:sym typeface="+mn-ea"/>
            </a:endParaRPr>
          </a:p>
          <a:p>
            <a:endParaRPr lang="zh-CN" altLang="en-US">
              <a:solidFill>
                <a:schemeClr val="bg1"/>
              </a:solidFill>
              <a:sym typeface="+mn-ea"/>
            </a:endParaRPr>
          </a:p>
          <a:p>
            <a:endParaRPr lang="zh-CN" altLang="en-US">
              <a:solidFill>
                <a:schemeClr val="bg1"/>
              </a:solidFill>
              <a:sym typeface="+mn-ea"/>
            </a:endParaRPr>
          </a:p>
          <a:p>
            <a:endParaRPr lang="zh-CN" altLang="en-US">
              <a:solidFill>
                <a:schemeClr val="bg1"/>
              </a:solidFill>
              <a:sym typeface="+mn-ea"/>
            </a:endParaRPr>
          </a:p>
          <a:p>
            <a:r>
              <a:rPr lang="en-US" altLang="zh-CN">
                <a:solidFill>
                  <a:schemeClr val="bg1"/>
                </a:solidFill>
                <a:sym typeface="+mn-ea"/>
              </a:rPr>
              <a:t>self-evaluaton:</a:t>
            </a:r>
            <a:r>
              <a:rPr lang="zh-CN" altLang="en-US">
                <a:solidFill>
                  <a:schemeClr val="bg1"/>
                </a:solidFill>
                <a:sym typeface="+mn-ea"/>
              </a:rPr>
              <a:t>这个学期学习积极性不好，对项目的贡献也相对较少。对用况建模还不太熟悉，对</a:t>
            </a:r>
            <a:r>
              <a:rPr lang="en-US" altLang="zh-CN">
                <a:solidFill>
                  <a:schemeClr val="bg1"/>
                </a:solidFill>
                <a:sym typeface="+mn-ea"/>
              </a:rPr>
              <a:t>Visual Pragradm</a:t>
            </a:r>
            <a:r>
              <a:rPr lang="zh-CN" altLang="en-US">
                <a:solidFill>
                  <a:schemeClr val="bg1"/>
                </a:solidFill>
                <a:sym typeface="+mn-ea"/>
              </a:rPr>
              <a:t>的使用稍微熟练了一点。</a:t>
            </a:r>
            <a:endParaRPr lang="zh-CN" altLang="en-US">
              <a:solidFill>
                <a:schemeClr val="bg1"/>
              </a:solidFill>
              <a:sym typeface="+mn-ea"/>
            </a:endParaRPr>
          </a:p>
          <a:p>
            <a:r>
              <a:rPr lang="en-US" altLang="zh-CN">
                <a:solidFill>
                  <a:schemeClr val="bg1"/>
                </a:solidFill>
                <a:sym typeface="+mn-ea"/>
              </a:rPr>
              <a:t>	           	</a:t>
            </a:r>
            <a:endParaRPr lang="en-US" altLang="zh-CN">
              <a:solidFill>
                <a:schemeClr val="bg1"/>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929138" y="475615"/>
            <a:ext cx="2809240" cy="521970"/>
            <a:chOff x="6096001" y="1036955"/>
            <a:chExt cx="2809240" cy="521970"/>
          </a:xfrm>
        </p:grpSpPr>
        <p:sp>
          <p:nvSpPr>
            <p:cNvPr id="2" name="文本框 1"/>
            <p:cNvSpPr txBox="1"/>
            <p:nvPr/>
          </p:nvSpPr>
          <p:spPr>
            <a:xfrm>
              <a:off x="6164393" y="1036955"/>
              <a:ext cx="2672080" cy="521970"/>
            </a:xfrm>
            <a:prstGeom prst="rect">
              <a:avLst/>
            </a:prstGeom>
            <a:noFill/>
          </p:spPr>
          <p:txBody>
            <a:bodyPr wrap="none" rtlCol="0">
              <a:spAutoFit/>
            </a:bodyPr>
            <a:lstStyle/>
            <a:p>
              <a:r>
                <a:rPr lang="zh-CN" altLang="en-US" sz="2800" dirty="0">
                  <a:solidFill>
                    <a:schemeClr val="bg1"/>
                  </a:solidFill>
                  <a:latin typeface="思源黑体 CN Light" panose="020B0300000000000000" pitchFamily="34" charset="-122"/>
                  <a:ea typeface="思源黑体 CN Light" panose="020B0300000000000000" pitchFamily="34" charset="-122"/>
                </a:rPr>
                <a:t>项目背景和计划</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096001" y="1042670"/>
              <a:ext cx="2809240" cy="510540"/>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sp>
        <p:nvSpPr>
          <p:cNvPr id="29" name="文本框 28"/>
          <p:cNvSpPr txBox="1"/>
          <p:nvPr/>
        </p:nvSpPr>
        <p:spPr>
          <a:xfrm>
            <a:off x="2081530" y="2225040"/>
            <a:ext cx="7832090" cy="3169285"/>
          </a:xfrm>
          <a:prstGeom prst="rect">
            <a:avLst/>
          </a:prstGeom>
          <a:noFill/>
        </p:spPr>
        <p:txBody>
          <a:bodyPr wrap="square" rtlCol="0">
            <a:spAutoFit/>
          </a:bodyPr>
          <a:lstStyle/>
          <a:p>
            <a:pPr algn="l"/>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背景：随着移动互联网的迅猛发展，移动互联网网速不断提升，并且资费在不断的降低，一批又一批依赖于快速的上传和下载网速而诞生的移动互联网应用逐步进入公众的视野，我们团队在对此的基础上，依据人们快节奏的生活习惯，萌生出做一款“乐闪”小视频APP的想法。人们可以利用这款app来打发零碎的时间。</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algn="l"/>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algn="l"/>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algn="l"/>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计划：完善项目的文档，第一次迭代完成视频的播放，第二次完成上传，录制基本流。</a:t>
            </a:r>
            <a:endParaRPr lang="zh-CN" altLang="en-US" sz="2000" dirty="0">
              <a:solidFill>
                <a:schemeClr val="bg1"/>
              </a:solidFill>
              <a:latin typeface="思源黑体 CN Light" panose="020B0300000000000000" pitchFamily="34" charset="-122"/>
              <a:ea typeface="思源黑体 CN Light" panose="020B0300000000000000" pitchFamily="34" charset="-122"/>
              <a:sym typeface="+mn-ea"/>
            </a:endParaRPr>
          </a:p>
          <a:p>
            <a:pPr algn="l"/>
            <a:r>
              <a:rPr lang="en-US" altLang="zh-CN" sz="2000" dirty="0">
                <a:solidFill>
                  <a:schemeClr val="bg1"/>
                </a:solidFill>
                <a:latin typeface="思源黑体 CN Light" panose="020B0300000000000000" pitchFamily="34" charset="-122"/>
                <a:ea typeface="思源黑体 CN Light" panose="020B0300000000000000" pitchFamily="34" charset="-122"/>
              </a:rPr>
              <a:t>	</a:t>
            </a:r>
            <a:r>
              <a:rPr lang="zh-CN" altLang="en-US" sz="2000" dirty="0">
                <a:solidFill>
                  <a:schemeClr val="bg1"/>
                </a:solidFill>
                <a:latin typeface="思源黑体 CN Light" panose="020B0300000000000000" pitchFamily="34" charset="-122"/>
                <a:ea typeface="思源黑体 CN Light" panose="020B0300000000000000" pitchFamily="34" charset="-122"/>
              </a:rPr>
              <a:t>之后通过项目文档完善乐闪应用的功能。</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up)">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任意多边形 17"/>
          <p:cNvSpPr/>
          <p:nvPr>
            <p:custDataLst>
              <p:tags r:id="rId1"/>
            </p:custDataLst>
          </p:nvPr>
        </p:nvSpPr>
        <p:spPr>
          <a:xfrm>
            <a:off x="-624253" y="6161177"/>
            <a:ext cx="6203149" cy="991374"/>
          </a:xfrm>
          <a:custGeom>
            <a:avLst/>
            <a:gdLst>
              <a:gd name="connsiteX0" fmla="*/ 272561 w 6203149"/>
              <a:gd name="connsiteY0" fmla="*/ 520977 h 991374"/>
              <a:gd name="connsiteX1" fmla="*/ 2593730 w 6203149"/>
              <a:gd name="connsiteY1" fmla="*/ 5161 h 991374"/>
              <a:gd name="connsiteX2" fmla="*/ 5196253 w 6203149"/>
              <a:gd name="connsiteY2" fmla="*/ 286515 h 991374"/>
              <a:gd name="connsiteX3" fmla="*/ 6157545 w 6203149"/>
              <a:gd name="connsiteY3" fmla="*/ 778885 h 991374"/>
              <a:gd name="connsiteX4" fmla="*/ 3906715 w 6203149"/>
              <a:gd name="connsiteY4" fmla="*/ 989900 h 991374"/>
              <a:gd name="connsiteX5" fmla="*/ 1069730 w 6203149"/>
              <a:gd name="connsiteY5" fmla="*/ 872669 h 991374"/>
              <a:gd name="connsiteX6" fmla="*/ 131884 w 6203149"/>
              <a:gd name="connsiteY6" fmla="*/ 872669 h 991374"/>
              <a:gd name="connsiteX7" fmla="*/ 272561 w 6203149"/>
              <a:gd name="connsiteY7" fmla="*/ 520977 h 99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3149" h="991374">
                <a:moveTo>
                  <a:pt x="272561" y="520977"/>
                </a:moveTo>
                <a:cubicBezTo>
                  <a:pt x="682869" y="376392"/>
                  <a:pt x="1773115" y="44238"/>
                  <a:pt x="2593730" y="5161"/>
                </a:cubicBezTo>
                <a:cubicBezTo>
                  <a:pt x="3414345" y="-33916"/>
                  <a:pt x="4602284" y="157561"/>
                  <a:pt x="5196253" y="286515"/>
                </a:cubicBezTo>
                <a:cubicBezTo>
                  <a:pt x="5790222" y="415469"/>
                  <a:pt x="6372468" y="661654"/>
                  <a:pt x="6157545" y="778885"/>
                </a:cubicBezTo>
                <a:cubicBezTo>
                  <a:pt x="5942622" y="896116"/>
                  <a:pt x="4754684" y="974269"/>
                  <a:pt x="3906715" y="989900"/>
                </a:cubicBezTo>
                <a:cubicBezTo>
                  <a:pt x="3058746" y="1005531"/>
                  <a:pt x="1698868" y="892207"/>
                  <a:pt x="1069730" y="872669"/>
                </a:cubicBezTo>
                <a:cubicBezTo>
                  <a:pt x="440592" y="853131"/>
                  <a:pt x="260838" y="927377"/>
                  <a:pt x="131884" y="872669"/>
                </a:cubicBezTo>
                <a:cubicBezTo>
                  <a:pt x="2930" y="817961"/>
                  <a:pt x="-137747" y="665562"/>
                  <a:pt x="272561" y="520977"/>
                </a:cubicBezTo>
                <a:close/>
              </a:path>
            </a:pathLst>
          </a:custGeom>
          <a:solidFill>
            <a:srgbClr val="14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PA_任意多边形 18"/>
          <p:cNvSpPr/>
          <p:nvPr>
            <p:custDataLst>
              <p:tags r:id="rId2"/>
            </p:custDataLst>
          </p:nvPr>
        </p:nvSpPr>
        <p:spPr>
          <a:xfrm>
            <a:off x="2784824" y="6172416"/>
            <a:ext cx="6203149" cy="991374"/>
          </a:xfrm>
          <a:custGeom>
            <a:avLst/>
            <a:gdLst>
              <a:gd name="connsiteX0" fmla="*/ 272561 w 6203149"/>
              <a:gd name="connsiteY0" fmla="*/ 520977 h 991374"/>
              <a:gd name="connsiteX1" fmla="*/ 2593730 w 6203149"/>
              <a:gd name="connsiteY1" fmla="*/ 5161 h 991374"/>
              <a:gd name="connsiteX2" fmla="*/ 5196253 w 6203149"/>
              <a:gd name="connsiteY2" fmla="*/ 286515 h 991374"/>
              <a:gd name="connsiteX3" fmla="*/ 6157545 w 6203149"/>
              <a:gd name="connsiteY3" fmla="*/ 778885 h 991374"/>
              <a:gd name="connsiteX4" fmla="*/ 3906715 w 6203149"/>
              <a:gd name="connsiteY4" fmla="*/ 989900 h 991374"/>
              <a:gd name="connsiteX5" fmla="*/ 1069730 w 6203149"/>
              <a:gd name="connsiteY5" fmla="*/ 872669 h 991374"/>
              <a:gd name="connsiteX6" fmla="*/ 131884 w 6203149"/>
              <a:gd name="connsiteY6" fmla="*/ 872669 h 991374"/>
              <a:gd name="connsiteX7" fmla="*/ 272561 w 6203149"/>
              <a:gd name="connsiteY7" fmla="*/ 520977 h 99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3149" h="991374">
                <a:moveTo>
                  <a:pt x="272561" y="520977"/>
                </a:moveTo>
                <a:cubicBezTo>
                  <a:pt x="682869" y="376392"/>
                  <a:pt x="1773115" y="44238"/>
                  <a:pt x="2593730" y="5161"/>
                </a:cubicBezTo>
                <a:cubicBezTo>
                  <a:pt x="3414345" y="-33916"/>
                  <a:pt x="4602284" y="157561"/>
                  <a:pt x="5196253" y="286515"/>
                </a:cubicBezTo>
                <a:cubicBezTo>
                  <a:pt x="5790222" y="415469"/>
                  <a:pt x="6372468" y="661654"/>
                  <a:pt x="6157545" y="778885"/>
                </a:cubicBezTo>
                <a:cubicBezTo>
                  <a:pt x="5942622" y="896116"/>
                  <a:pt x="4754684" y="974269"/>
                  <a:pt x="3906715" y="989900"/>
                </a:cubicBezTo>
                <a:cubicBezTo>
                  <a:pt x="3058746" y="1005531"/>
                  <a:pt x="1698868" y="892207"/>
                  <a:pt x="1069730" y="872669"/>
                </a:cubicBezTo>
                <a:cubicBezTo>
                  <a:pt x="440592" y="853131"/>
                  <a:pt x="260838" y="927377"/>
                  <a:pt x="131884" y="872669"/>
                </a:cubicBezTo>
                <a:cubicBezTo>
                  <a:pt x="2930" y="817961"/>
                  <a:pt x="-137747" y="665562"/>
                  <a:pt x="272561" y="520977"/>
                </a:cubicBezTo>
                <a:close/>
              </a:path>
            </a:pathLst>
          </a:custGeom>
          <a:solidFill>
            <a:srgbClr val="14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PA_任意多边形 19"/>
          <p:cNvSpPr/>
          <p:nvPr>
            <p:custDataLst>
              <p:tags r:id="rId3"/>
            </p:custDataLst>
          </p:nvPr>
        </p:nvSpPr>
        <p:spPr>
          <a:xfrm>
            <a:off x="6300213" y="6362313"/>
            <a:ext cx="6203149" cy="991374"/>
          </a:xfrm>
          <a:custGeom>
            <a:avLst/>
            <a:gdLst>
              <a:gd name="connsiteX0" fmla="*/ 272561 w 6203149"/>
              <a:gd name="connsiteY0" fmla="*/ 520977 h 991374"/>
              <a:gd name="connsiteX1" fmla="*/ 2593730 w 6203149"/>
              <a:gd name="connsiteY1" fmla="*/ 5161 h 991374"/>
              <a:gd name="connsiteX2" fmla="*/ 5196253 w 6203149"/>
              <a:gd name="connsiteY2" fmla="*/ 286515 h 991374"/>
              <a:gd name="connsiteX3" fmla="*/ 6157545 w 6203149"/>
              <a:gd name="connsiteY3" fmla="*/ 778885 h 991374"/>
              <a:gd name="connsiteX4" fmla="*/ 3906715 w 6203149"/>
              <a:gd name="connsiteY4" fmla="*/ 989900 h 991374"/>
              <a:gd name="connsiteX5" fmla="*/ 1069730 w 6203149"/>
              <a:gd name="connsiteY5" fmla="*/ 872669 h 991374"/>
              <a:gd name="connsiteX6" fmla="*/ 131884 w 6203149"/>
              <a:gd name="connsiteY6" fmla="*/ 872669 h 991374"/>
              <a:gd name="connsiteX7" fmla="*/ 272561 w 6203149"/>
              <a:gd name="connsiteY7" fmla="*/ 520977 h 99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3149" h="991374">
                <a:moveTo>
                  <a:pt x="272561" y="520977"/>
                </a:moveTo>
                <a:cubicBezTo>
                  <a:pt x="682869" y="376392"/>
                  <a:pt x="1773115" y="44238"/>
                  <a:pt x="2593730" y="5161"/>
                </a:cubicBezTo>
                <a:cubicBezTo>
                  <a:pt x="3414345" y="-33916"/>
                  <a:pt x="4602284" y="157561"/>
                  <a:pt x="5196253" y="286515"/>
                </a:cubicBezTo>
                <a:cubicBezTo>
                  <a:pt x="5790222" y="415469"/>
                  <a:pt x="6372468" y="661654"/>
                  <a:pt x="6157545" y="778885"/>
                </a:cubicBezTo>
                <a:cubicBezTo>
                  <a:pt x="5942622" y="896116"/>
                  <a:pt x="4754684" y="974269"/>
                  <a:pt x="3906715" y="989900"/>
                </a:cubicBezTo>
                <a:cubicBezTo>
                  <a:pt x="3058746" y="1005531"/>
                  <a:pt x="1698868" y="892207"/>
                  <a:pt x="1069730" y="872669"/>
                </a:cubicBezTo>
                <a:cubicBezTo>
                  <a:pt x="440592" y="853131"/>
                  <a:pt x="260838" y="927377"/>
                  <a:pt x="131884" y="872669"/>
                </a:cubicBezTo>
                <a:cubicBezTo>
                  <a:pt x="2930" y="817961"/>
                  <a:pt x="-137747" y="665562"/>
                  <a:pt x="272561" y="520977"/>
                </a:cubicBezTo>
                <a:close/>
              </a:path>
            </a:pathLst>
          </a:custGeom>
          <a:solidFill>
            <a:srgbClr val="14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PA_组合 20"/>
          <p:cNvGrpSpPr/>
          <p:nvPr>
            <p:custDataLst>
              <p:tags r:id="rId4"/>
            </p:custDataLst>
          </p:nvPr>
        </p:nvGrpSpPr>
        <p:grpSpPr>
          <a:xfrm>
            <a:off x="5890788" y="4918575"/>
            <a:ext cx="410424" cy="1443737"/>
            <a:chOff x="5370684" y="713738"/>
            <a:chExt cx="1535145" cy="5400136"/>
          </a:xfrm>
          <a:solidFill>
            <a:srgbClr val="143762"/>
          </a:solidFill>
        </p:grpSpPr>
        <p:grpSp>
          <p:nvGrpSpPr>
            <p:cNvPr id="8" name="Group 3155_1"/>
            <p:cNvGrpSpPr/>
            <p:nvPr/>
          </p:nvGrpSpPr>
          <p:grpSpPr>
            <a:xfrm flipH="1">
              <a:off x="6432726" y="2719089"/>
              <a:ext cx="291149" cy="1284903"/>
              <a:chOff x="6673632" y="2722899"/>
              <a:chExt cx="291149" cy="1284903"/>
            </a:xfrm>
            <a:grpFill/>
          </p:grpSpPr>
          <p:sp>
            <p:nvSpPr>
              <p:cNvPr id="57" name="Freeform 120"/>
              <p:cNvSpPr/>
              <p:nvPr/>
            </p:nvSpPr>
            <p:spPr bwMode="auto">
              <a:xfrm>
                <a:off x="6695287" y="3716653"/>
                <a:ext cx="262275" cy="291149"/>
              </a:xfrm>
              <a:custGeom>
                <a:avLst/>
                <a:gdLst>
                  <a:gd name="T0" fmla="*/ 46 w 46"/>
                  <a:gd name="T1" fmla="*/ 0 h 51"/>
                  <a:gd name="T2" fmla="*/ 45 w 46"/>
                  <a:gd name="T3" fmla="*/ 6 h 51"/>
                  <a:gd name="T4" fmla="*/ 44 w 46"/>
                  <a:gd name="T5" fmla="*/ 32 h 51"/>
                  <a:gd name="T6" fmla="*/ 24 w 46"/>
                  <a:gd name="T7" fmla="*/ 51 h 51"/>
                  <a:gd name="T8" fmla="*/ 0 w 46"/>
                  <a:gd name="T9" fmla="*/ 31 h 51"/>
                  <a:gd name="T10" fmla="*/ 0 w 46"/>
                  <a:gd name="T11" fmla="*/ 2 h 51"/>
                  <a:gd name="T12" fmla="*/ 46 w 46"/>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46" h="51">
                    <a:moveTo>
                      <a:pt x="46" y="0"/>
                    </a:moveTo>
                    <a:cubicBezTo>
                      <a:pt x="45" y="6"/>
                      <a:pt x="45" y="6"/>
                      <a:pt x="45" y="6"/>
                    </a:cubicBezTo>
                    <a:cubicBezTo>
                      <a:pt x="44" y="32"/>
                      <a:pt x="44" y="32"/>
                      <a:pt x="44" y="32"/>
                    </a:cubicBezTo>
                    <a:cubicBezTo>
                      <a:pt x="44" y="32"/>
                      <a:pt x="41" y="50"/>
                      <a:pt x="24" y="51"/>
                    </a:cubicBezTo>
                    <a:cubicBezTo>
                      <a:pt x="1" y="51"/>
                      <a:pt x="0" y="31"/>
                      <a:pt x="0" y="31"/>
                    </a:cubicBezTo>
                    <a:cubicBezTo>
                      <a:pt x="0" y="2"/>
                      <a:pt x="0" y="2"/>
                      <a:pt x="0" y="2"/>
                    </a:cubicBez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29"/>
              <p:cNvSpPr/>
              <p:nvPr/>
            </p:nvSpPr>
            <p:spPr bwMode="auto">
              <a:xfrm>
                <a:off x="6673632" y="2722899"/>
                <a:ext cx="291149" cy="1063532"/>
              </a:xfrm>
              <a:custGeom>
                <a:avLst/>
                <a:gdLst>
                  <a:gd name="T0" fmla="*/ 46 w 51"/>
                  <a:gd name="T1" fmla="*/ 28 h 187"/>
                  <a:gd name="T2" fmla="*/ 34 w 51"/>
                  <a:gd name="T3" fmla="*/ 0 h 187"/>
                  <a:gd name="T4" fmla="*/ 12 w 51"/>
                  <a:gd name="T5" fmla="*/ 11 h 187"/>
                  <a:gd name="T6" fmla="*/ 0 w 51"/>
                  <a:gd name="T7" fmla="*/ 183 h 187"/>
                  <a:gd name="T8" fmla="*/ 51 w 51"/>
                  <a:gd name="T9" fmla="*/ 187 h 187"/>
                  <a:gd name="T10" fmla="*/ 46 w 51"/>
                  <a:gd name="T11" fmla="*/ 28 h 187"/>
                </a:gdLst>
                <a:ahLst/>
                <a:cxnLst>
                  <a:cxn ang="0">
                    <a:pos x="T0" y="T1"/>
                  </a:cxn>
                  <a:cxn ang="0">
                    <a:pos x="T2" y="T3"/>
                  </a:cxn>
                  <a:cxn ang="0">
                    <a:pos x="T4" y="T5"/>
                  </a:cxn>
                  <a:cxn ang="0">
                    <a:pos x="T6" y="T7"/>
                  </a:cxn>
                  <a:cxn ang="0">
                    <a:pos x="T8" y="T9"/>
                  </a:cxn>
                  <a:cxn ang="0">
                    <a:pos x="T10" y="T11"/>
                  </a:cxn>
                </a:cxnLst>
                <a:rect l="0" t="0" r="r" b="b"/>
                <a:pathLst>
                  <a:path w="51" h="187">
                    <a:moveTo>
                      <a:pt x="46" y="28"/>
                    </a:moveTo>
                    <a:cubicBezTo>
                      <a:pt x="34" y="0"/>
                      <a:pt x="34" y="0"/>
                      <a:pt x="34" y="0"/>
                    </a:cubicBezTo>
                    <a:cubicBezTo>
                      <a:pt x="34" y="0"/>
                      <a:pt x="16" y="2"/>
                      <a:pt x="12" y="11"/>
                    </a:cubicBezTo>
                    <a:cubicBezTo>
                      <a:pt x="9" y="20"/>
                      <a:pt x="0" y="183"/>
                      <a:pt x="0" y="183"/>
                    </a:cubicBezTo>
                    <a:cubicBezTo>
                      <a:pt x="51" y="187"/>
                      <a:pt x="51" y="187"/>
                      <a:pt x="51" y="187"/>
                    </a:cubicBezTo>
                    <a:lnTo>
                      <a:pt x="46"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 name="Freeform 120"/>
            <p:cNvSpPr/>
            <p:nvPr/>
          </p:nvSpPr>
          <p:spPr bwMode="auto">
            <a:xfrm>
              <a:off x="5450087" y="3716653"/>
              <a:ext cx="262275" cy="291149"/>
            </a:xfrm>
            <a:custGeom>
              <a:avLst/>
              <a:gdLst>
                <a:gd name="T0" fmla="*/ 46 w 46"/>
                <a:gd name="T1" fmla="*/ 0 h 51"/>
                <a:gd name="T2" fmla="*/ 45 w 46"/>
                <a:gd name="T3" fmla="*/ 6 h 51"/>
                <a:gd name="T4" fmla="*/ 44 w 46"/>
                <a:gd name="T5" fmla="*/ 32 h 51"/>
                <a:gd name="T6" fmla="*/ 24 w 46"/>
                <a:gd name="T7" fmla="*/ 51 h 51"/>
                <a:gd name="T8" fmla="*/ 0 w 46"/>
                <a:gd name="T9" fmla="*/ 31 h 51"/>
                <a:gd name="T10" fmla="*/ 0 w 46"/>
                <a:gd name="T11" fmla="*/ 2 h 51"/>
                <a:gd name="T12" fmla="*/ 46 w 46"/>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46" h="51">
                  <a:moveTo>
                    <a:pt x="46" y="0"/>
                  </a:moveTo>
                  <a:cubicBezTo>
                    <a:pt x="45" y="6"/>
                    <a:pt x="45" y="6"/>
                    <a:pt x="45" y="6"/>
                  </a:cubicBezTo>
                  <a:cubicBezTo>
                    <a:pt x="44" y="32"/>
                    <a:pt x="44" y="32"/>
                    <a:pt x="44" y="32"/>
                  </a:cubicBezTo>
                  <a:cubicBezTo>
                    <a:pt x="44" y="32"/>
                    <a:pt x="41" y="50"/>
                    <a:pt x="24" y="51"/>
                  </a:cubicBezTo>
                  <a:cubicBezTo>
                    <a:pt x="1" y="51"/>
                    <a:pt x="0" y="31"/>
                    <a:pt x="0" y="31"/>
                  </a:cubicBezTo>
                  <a:cubicBezTo>
                    <a:pt x="0" y="2"/>
                    <a:pt x="0" y="2"/>
                    <a:pt x="0" y="2"/>
                  </a:cubicBez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22"/>
            <p:cNvSpPr/>
            <p:nvPr/>
          </p:nvSpPr>
          <p:spPr bwMode="auto">
            <a:xfrm>
              <a:off x="5474149" y="4695968"/>
              <a:ext cx="524548" cy="1337837"/>
            </a:xfrm>
            <a:custGeom>
              <a:avLst/>
              <a:gdLst>
                <a:gd name="T0" fmla="*/ 53 w 92"/>
                <a:gd name="T1" fmla="*/ 0 h 235"/>
                <a:gd name="T2" fmla="*/ 40 w 92"/>
                <a:gd name="T3" fmla="*/ 183 h 235"/>
                <a:gd name="T4" fmla="*/ 2 w 92"/>
                <a:gd name="T5" fmla="*/ 221 h 235"/>
                <a:gd name="T6" fmla="*/ 21 w 92"/>
                <a:gd name="T7" fmla="*/ 234 h 235"/>
                <a:gd name="T8" fmla="*/ 90 w 92"/>
                <a:gd name="T9" fmla="*/ 221 h 235"/>
                <a:gd name="T10" fmla="*/ 65 w 92"/>
                <a:gd name="T11" fmla="*/ 180 h 235"/>
                <a:gd name="T12" fmla="*/ 75 w 92"/>
                <a:gd name="T13" fmla="*/ 5 h 235"/>
                <a:gd name="T14" fmla="*/ 53 w 92"/>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235">
                  <a:moveTo>
                    <a:pt x="53" y="0"/>
                  </a:moveTo>
                  <a:cubicBezTo>
                    <a:pt x="53" y="0"/>
                    <a:pt x="45" y="174"/>
                    <a:pt x="40" y="183"/>
                  </a:cubicBezTo>
                  <a:cubicBezTo>
                    <a:pt x="36" y="192"/>
                    <a:pt x="2" y="214"/>
                    <a:pt x="2" y="221"/>
                  </a:cubicBezTo>
                  <a:cubicBezTo>
                    <a:pt x="3" y="228"/>
                    <a:pt x="0" y="235"/>
                    <a:pt x="21" y="234"/>
                  </a:cubicBezTo>
                  <a:cubicBezTo>
                    <a:pt x="41" y="232"/>
                    <a:pt x="92" y="230"/>
                    <a:pt x="90" y="221"/>
                  </a:cubicBezTo>
                  <a:cubicBezTo>
                    <a:pt x="89" y="213"/>
                    <a:pt x="69" y="191"/>
                    <a:pt x="65" y="180"/>
                  </a:cubicBezTo>
                  <a:cubicBezTo>
                    <a:pt x="60" y="170"/>
                    <a:pt x="75" y="5"/>
                    <a:pt x="75" y="5"/>
                  </a:cubicBezTo>
                  <a:lnTo>
                    <a:pt x="5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24"/>
            <p:cNvSpPr/>
            <p:nvPr/>
          </p:nvSpPr>
          <p:spPr bwMode="auto">
            <a:xfrm>
              <a:off x="5478433" y="5940458"/>
              <a:ext cx="531767" cy="125121"/>
            </a:xfrm>
            <a:custGeom>
              <a:avLst/>
              <a:gdLst>
                <a:gd name="T0" fmla="*/ 79 w 93"/>
                <a:gd name="T1" fmla="*/ 1 h 22"/>
                <a:gd name="T2" fmla="*/ 90 w 93"/>
                <a:gd name="T3" fmla="*/ 9 h 22"/>
                <a:gd name="T4" fmla="*/ 86 w 93"/>
                <a:gd name="T5" fmla="*/ 22 h 22"/>
                <a:gd name="T6" fmla="*/ 8 w 93"/>
                <a:gd name="T7" fmla="*/ 17 h 22"/>
                <a:gd name="T8" fmla="*/ 10 w 93"/>
                <a:gd name="T9" fmla="*/ 0 h 22"/>
                <a:gd name="T10" fmla="*/ 79 w 93"/>
                <a:gd name="T11" fmla="*/ 1 h 22"/>
              </a:gdLst>
              <a:ahLst/>
              <a:cxnLst>
                <a:cxn ang="0">
                  <a:pos x="T0" y="T1"/>
                </a:cxn>
                <a:cxn ang="0">
                  <a:pos x="T2" y="T3"/>
                </a:cxn>
                <a:cxn ang="0">
                  <a:pos x="T4" y="T5"/>
                </a:cxn>
                <a:cxn ang="0">
                  <a:pos x="T6" y="T7"/>
                </a:cxn>
                <a:cxn ang="0">
                  <a:pos x="T8" y="T9"/>
                </a:cxn>
                <a:cxn ang="0">
                  <a:pos x="T10" y="T11"/>
                </a:cxn>
              </a:cxnLst>
              <a:rect l="0" t="0" r="r" b="b"/>
              <a:pathLst>
                <a:path w="93" h="22">
                  <a:moveTo>
                    <a:pt x="79" y="1"/>
                  </a:moveTo>
                  <a:cubicBezTo>
                    <a:pt x="79" y="1"/>
                    <a:pt x="90" y="7"/>
                    <a:pt x="90" y="9"/>
                  </a:cubicBezTo>
                  <a:cubicBezTo>
                    <a:pt x="90" y="11"/>
                    <a:pt x="93" y="21"/>
                    <a:pt x="86" y="22"/>
                  </a:cubicBezTo>
                  <a:cubicBezTo>
                    <a:pt x="79" y="22"/>
                    <a:pt x="16" y="20"/>
                    <a:pt x="8" y="17"/>
                  </a:cubicBezTo>
                  <a:cubicBezTo>
                    <a:pt x="0" y="13"/>
                    <a:pt x="6" y="1"/>
                    <a:pt x="10" y="0"/>
                  </a:cubicBezTo>
                  <a:cubicBezTo>
                    <a:pt x="13" y="0"/>
                    <a:pt x="79" y="1"/>
                    <a:pt x="7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25"/>
            <p:cNvSpPr/>
            <p:nvPr/>
          </p:nvSpPr>
          <p:spPr bwMode="auto">
            <a:xfrm>
              <a:off x="6236910" y="4695968"/>
              <a:ext cx="519736" cy="1337837"/>
            </a:xfrm>
            <a:custGeom>
              <a:avLst/>
              <a:gdLst>
                <a:gd name="T0" fmla="*/ 39 w 91"/>
                <a:gd name="T1" fmla="*/ 0 h 235"/>
                <a:gd name="T2" fmla="*/ 51 w 91"/>
                <a:gd name="T3" fmla="*/ 183 h 235"/>
                <a:gd name="T4" fmla="*/ 89 w 91"/>
                <a:gd name="T5" fmla="*/ 221 h 235"/>
                <a:gd name="T6" fmla="*/ 71 w 91"/>
                <a:gd name="T7" fmla="*/ 234 h 235"/>
                <a:gd name="T8" fmla="*/ 1 w 91"/>
                <a:gd name="T9" fmla="*/ 221 h 235"/>
                <a:gd name="T10" fmla="*/ 27 w 91"/>
                <a:gd name="T11" fmla="*/ 180 h 235"/>
                <a:gd name="T12" fmla="*/ 16 w 91"/>
                <a:gd name="T13" fmla="*/ 5 h 235"/>
                <a:gd name="T14" fmla="*/ 39 w 91"/>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235">
                  <a:moveTo>
                    <a:pt x="39" y="0"/>
                  </a:moveTo>
                  <a:cubicBezTo>
                    <a:pt x="39" y="0"/>
                    <a:pt x="47" y="174"/>
                    <a:pt x="51" y="183"/>
                  </a:cubicBezTo>
                  <a:cubicBezTo>
                    <a:pt x="55" y="192"/>
                    <a:pt x="90" y="214"/>
                    <a:pt x="89" y="221"/>
                  </a:cubicBezTo>
                  <a:cubicBezTo>
                    <a:pt x="89" y="228"/>
                    <a:pt x="91" y="235"/>
                    <a:pt x="71" y="234"/>
                  </a:cubicBezTo>
                  <a:cubicBezTo>
                    <a:pt x="50" y="232"/>
                    <a:pt x="0" y="230"/>
                    <a:pt x="1" y="221"/>
                  </a:cubicBezTo>
                  <a:cubicBezTo>
                    <a:pt x="3" y="213"/>
                    <a:pt x="22" y="191"/>
                    <a:pt x="27" y="180"/>
                  </a:cubicBezTo>
                  <a:cubicBezTo>
                    <a:pt x="31" y="170"/>
                    <a:pt x="16" y="5"/>
                    <a:pt x="16" y="5"/>
                  </a:cubicBezTo>
                  <a:lnTo>
                    <a:pt x="3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26"/>
            <p:cNvSpPr/>
            <p:nvPr/>
          </p:nvSpPr>
          <p:spPr bwMode="auto">
            <a:xfrm>
              <a:off x="5596865" y="5805219"/>
              <a:ext cx="365740" cy="233400"/>
            </a:xfrm>
            <a:custGeom>
              <a:avLst/>
              <a:gdLst>
                <a:gd name="T0" fmla="*/ 64 w 64"/>
                <a:gd name="T1" fmla="*/ 12 h 41"/>
                <a:gd name="T2" fmla="*/ 36 w 64"/>
                <a:gd name="T3" fmla="*/ 37 h 41"/>
                <a:gd name="T4" fmla="*/ 32 w 64"/>
                <a:gd name="T5" fmla="*/ 41 h 41"/>
                <a:gd name="T6" fmla="*/ 29 w 64"/>
                <a:gd name="T7" fmla="*/ 37 h 41"/>
                <a:gd name="T8" fmla="*/ 18 w 64"/>
                <a:gd name="T9" fmla="*/ 14 h 41"/>
                <a:gd name="T10" fmla="*/ 0 w 64"/>
                <a:gd name="T11" fmla="*/ 7 h 41"/>
                <a:gd name="T12" fmla="*/ 4 w 64"/>
                <a:gd name="T13" fmla="*/ 0 h 41"/>
                <a:gd name="T14" fmla="*/ 31 w 64"/>
                <a:gd name="T15" fmla="*/ 15 h 41"/>
                <a:gd name="T16" fmla="*/ 54 w 64"/>
                <a:gd name="T17" fmla="*/ 4 h 41"/>
                <a:gd name="T18" fmla="*/ 64 w 64"/>
                <a:gd name="T19"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41">
                  <a:moveTo>
                    <a:pt x="64" y="12"/>
                  </a:moveTo>
                  <a:cubicBezTo>
                    <a:pt x="64" y="12"/>
                    <a:pt x="40" y="4"/>
                    <a:pt x="36" y="37"/>
                  </a:cubicBezTo>
                  <a:cubicBezTo>
                    <a:pt x="32" y="41"/>
                    <a:pt x="32" y="41"/>
                    <a:pt x="32" y="41"/>
                  </a:cubicBezTo>
                  <a:cubicBezTo>
                    <a:pt x="29" y="37"/>
                    <a:pt x="29" y="37"/>
                    <a:pt x="29" y="37"/>
                  </a:cubicBezTo>
                  <a:cubicBezTo>
                    <a:pt x="29" y="37"/>
                    <a:pt x="29" y="24"/>
                    <a:pt x="18" y="14"/>
                  </a:cubicBezTo>
                  <a:cubicBezTo>
                    <a:pt x="8" y="4"/>
                    <a:pt x="0" y="7"/>
                    <a:pt x="0" y="7"/>
                  </a:cubicBezTo>
                  <a:cubicBezTo>
                    <a:pt x="4" y="0"/>
                    <a:pt x="4" y="0"/>
                    <a:pt x="4" y="0"/>
                  </a:cubicBezTo>
                  <a:cubicBezTo>
                    <a:pt x="4" y="0"/>
                    <a:pt x="25" y="2"/>
                    <a:pt x="31" y="15"/>
                  </a:cubicBezTo>
                  <a:cubicBezTo>
                    <a:pt x="31" y="15"/>
                    <a:pt x="40" y="3"/>
                    <a:pt x="54" y="4"/>
                  </a:cubicBezTo>
                  <a:lnTo>
                    <a:pt x="64"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27"/>
            <p:cNvSpPr/>
            <p:nvPr/>
          </p:nvSpPr>
          <p:spPr bwMode="auto">
            <a:xfrm>
              <a:off x="5592053" y="3870649"/>
              <a:ext cx="1039471" cy="899912"/>
            </a:xfrm>
            <a:custGeom>
              <a:avLst/>
              <a:gdLst>
                <a:gd name="T0" fmla="*/ 53 w 432"/>
                <a:gd name="T1" fmla="*/ 0 h 374"/>
                <a:gd name="T2" fmla="*/ 12 w 432"/>
                <a:gd name="T3" fmla="*/ 31 h 374"/>
                <a:gd name="T4" fmla="*/ 0 w 432"/>
                <a:gd name="T5" fmla="*/ 362 h 374"/>
                <a:gd name="T6" fmla="*/ 178 w 432"/>
                <a:gd name="T7" fmla="*/ 374 h 374"/>
                <a:gd name="T8" fmla="*/ 192 w 432"/>
                <a:gd name="T9" fmla="*/ 142 h 374"/>
                <a:gd name="T10" fmla="*/ 223 w 432"/>
                <a:gd name="T11" fmla="*/ 142 h 374"/>
                <a:gd name="T12" fmla="*/ 249 w 432"/>
                <a:gd name="T13" fmla="*/ 374 h 374"/>
                <a:gd name="T14" fmla="*/ 432 w 432"/>
                <a:gd name="T15" fmla="*/ 362 h 374"/>
                <a:gd name="T16" fmla="*/ 399 w 432"/>
                <a:gd name="T17" fmla="*/ 24 h 374"/>
                <a:gd name="T18" fmla="*/ 370 w 432"/>
                <a:gd name="T19" fmla="*/ 5 h 374"/>
                <a:gd name="T20" fmla="*/ 53 w 432"/>
                <a:gd name="T21"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2" h="374">
                  <a:moveTo>
                    <a:pt x="53" y="0"/>
                  </a:moveTo>
                  <a:lnTo>
                    <a:pt x="12" y="31"/>
                  </a:lnTo>
                  <a:lnTo>
                    <a:pt x="0" y="362"/>
                  </a:lnTo>
                  <a:lnTo>
                    <a:pt x="178" y="374"/>
                  </a:lnTo>
                  <a:lnTo>
                    <a:pt x="192" y="142"/>
                  </a:lnTo>
                  <a:lnTo>
                    <a:pt x="223" y="142"/>
                  </a:lnTo>
                  <a:lnTo>
                    <a:pt x="249" y="374"/>
                  </a:lnTo>
                  <a:lnTo>
                    <a:pt x="432" y="362"/>
                  </a:lnTo>
                  <a:lnTo>
                    <a:pt x="399" y="24"/>
                  </a:lnTo>
                  <a:lnTo>
                    <a:pt x="370" y="5"/>
                  </a:lnTo>
                  <a:lnTo>
                    <a:pt x="5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29"/>
            <p:cNvSpPr/>
            <p:nvPr/>
          </p:nvSpPr>
          <p:spPr bwMode="auto">
            <a:xfrm>
              <a:off x="5428432" y="2722899"/>
              <a:ext cx="291149" cy="1063532"/>
            </a:xfrm>
            <a:custGeom>
              <a:avLst/>
              <a:gdLst>
                <a:gd name="T0" fmla="*/ 46 w 51"/>
                <a:gd name="T1" fmla="*/ 28 h 187"/>
                <a:gd name="T2" fmla="*/ 34 w 51"/>
                <a:gd name="T3" fmla="*/ 0 h 187"/>
                <a:gd name="T4" fmla="*/ 12 w 51"/>
                <a:gd name="T5" fmla="*/ 11 h 187"/>
                <a:gd name="T6" fmla="*/ 0 w 51"/>
                <a:gd name="T7" fmla="*/ 183 h 187"/>
                <a:gd name="T8" fmla="*/ 51 w 51"/>
                <a:gd name="T9" fmla="*/ 187 h 187"/>
                <a:gd name="T10" fmla="*/ 46 w 51"/>
                <a:gd name="T11" fmla="*/ 28 h 187"/>
              </a:gdLst>
              <a:ahLst/>
              <a:cxnLst>
                <a:cxn ang="0">
                  <a:pos x="T0" y="T1"/>
                </a:cxn>
                <a:cxn ang="0">
                  <a:pos x="T2" y="T3"/>
                </a:cxn>
                <a:cxn ang="0">
                  <a:pos x="T4" y="T5"/>
                </a:cxn>
                <a:cxn ang="0">
                  <a:pos x="T6" y="T7"/>
                </a:cxn>
                <a:cxn ang="0">
                  <a:pos x="T8" y="T9"/>
                </a:cxn>
                <a:cxn ang="0">
                  <a:pos x="T10" y="T11"/>
                </a:cxn>
              </a:cxnLst>
              <a:rect l="0" t="0" r="r" b="b"/>
              <a:pathLst>
                <a:path w="51" h="187">
                  <a:moveTo>
                    <a:pt x="46" y="28"/>
                  </a:moveTo>
                  <a:cubicBezTo>
                    <a:pt x="34" y="0"/>
                    <a:pt x="34" y="0"/>
                    <a:pt x="34" y="0"/>
                  </a:cubicBezTo>
                  <a:cubicBezTo>
                    <a:pt x="34" y="0"/>
                    <a:pt x="16" y="2"/>
                    <a:pt x="12" y="11"/>
                  </a:cubicBezTo>
                  <a:cubicBezTo>
                    <a:pt x="9" y="20"/>
                    <a:pt x="0" y="183"/>
                    <a:pt x="0" y="183"/>
                  </a:cubicBezTo>
                  <a:cubicBezTo>
                    <a:pt x="51" y="187"/>
                    <a:pt x="51" y="187"/>
                    <a:pt x="51" y="187"/>
                  </a:cubicBezTo>
                  <a:lnTo>
                    <a:pt x="46"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31"/>
            <p:cNvSpPr/>
            <p:nvPr/>
          </p:nvSpPr>
          <p:spPr bwMode="auto">
            <a:xfrm>
              <a:off x="5620927" y="2681995"/>
              <a:ext cx="931194" cy="1263246"/>
            </a:xfrm>
            <a:custGeom>
              <a:avLst/>
              <a:gdLst>
                <a:gd name="T0" fmla="*/ 0 w 387"/>
                <a:gd name="T1" fmla="*/ 17 h 525"/>
                <a:gd name="T2" fmla="*/ 204 w 387"/>
                <a:gd name="T3" fmla="*/ 0 h 525"/>
                <a:gd name="T4" fmla="*/ 387 w 387"/>
                <a:gd name="T5" fmla="*/ 17 h 525"/>
                <a:gd name="T6" fmla="*/ 387 w 387"/>
                <a:gd name="T7" fmla="*/ 518 h 525"/>
                <a:gd name="T8" fmla="*/ 0 w 387"/>
                <a:gd name="T9" fmla="*/ 525 h 525"/>
                <a:gd name="T10" fmla="*/ 0 w 387"/>
                <a:gd name="T11" fmla="*/ 17 h 525"/>
              </a:gdLst>
              <a:ahLst/>
              <a:cxnLst>
                <a:cxn ang="0">
                  <a:pos x="T0" y="T1"/>
                </a:cxn>
                <a:cxn ang="0">
                  <a:pos x="T2" y="T3"/>
                </a:cxn>
                <a:cxn ang="0">
                  <a:pos x="T4" y="T5"/>
                </a:cxn>
                <a:cxn ang="0">
                  <a:pos x="T6" y="T7"/>
                </a:cxn>
                <a:cxn ang="0">
                  <a:pos x="T8" y="T9"/>
                </a:cxn>
                <a:cxn ang="0">
                  <a:pos x="T10" y="T11"/>
                </a:cxn>
              </a:cxnLst>
              <a:rect l="0" t="0" r="r" b="b"/>
              <a:pathLst>
                <a:path w="387" h="525">
                  <a:moveTo>
                    <a:pt x="0" y="17"/>
                  </a:moveTo>
                  <a:lnTo>
                    <a:pt x="204" y="0"/>
                  </a:lnTo>
                  <a:lnTo>
                    <a:pt x="387" y="17"/>
                  </a:lnTo>
                  <a:lnTo>
                    <a:pt x="387" y="518"/>
                  </a:lnTo>
                  <a:lnTo>
                    <a:pt x="0" y="525"/>
                  </a:lnTo>
                  <a:lnTo>
                    <a:pt x="0"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17" name="组合 16"/>
            <p:cNvGrpSpPr/>
            <p:nvPr/>
          </p:nvGrpSpPr>
          <p:grpSpPr>
            <a:xfrm>
              <a:off x="5428432" y="2681995"/>
              <a:ext cx="1295443" cy="1263246"/>
              <a:chOff x="5428432" y="2681995"/>
              <a:chExt cx="1295443" cy="1263246"/>
            </a:xfrm>
            <a:grpFill/>
          </p:grpSpPr>
          <p:sp>
            <p:nvSpPr>
              <p:cNvPr id="54" name="Freeform 129"/>
              <p:cNvSpPr/>
              <p:nvPr/>
            </p:nvSpPr>
            <p:spPr bwMode="auto">
              <a:xfrm flipH="1">
                <a:off x="6432726" y="2719089"/>
                <a:ext cx="291149" cy="1063532"/>
              </a:xfrm>
              <a:custGeom>
                <a:avLst/>
                <a:gdLst>
                  <a:gd name="T0" fmla="*/ 46 w 51"/>
                  <a:gd name="T1" fmla="*/ 28 h 187"/>
                  <a:gd name="T2" fmla="*/ 34 w 51"/>
                  <a:gd name="T3" fmla="*/ 0 h 187"/>
                  <a:gd name="T4" fmla="*/ 12 w 51"/>
                  <a:gd name="T5" fmla="*/ 11 h 187"/>
                  <a:gd name="T6" fmla="*/ 0 w 51"/>
                  <a:gd name="T7" fmla="*/ 183 h 187"/>
                  <a:gd name="T8" fmla="*/ 51 w 51"/>
                  <a:gd name="T9" fmla="*/ 187 h 187"/>
                  <a:gd name="T10" fmla="*/ 46 w 51"/>
                  <a:gd name="T11" fmla="*/ 28 h 187"/>
                </a:gdLst>
                <a:ahLst/>
                <a:cxnLst>
                  <a:cxn ang="0">
                    <a:pos x="T0" y="T1"/>
                  </a:cxn>
                  <a:cxn ang="0">
                    <a:pos x="T2" y="T3"/>
                  </a:cxn>
                  <a:cxn ang="0">
                    <a:pos x="T4" y="T5"/>
                  </a:cxn>
                  <a:cxn ang="0">
                    <a:pos x="T6" y="T7"/>
                  </a:cxn>
                  <a:cxn ang="0">
                    <a:pos x="T8" y="T9"/>
                  </a:cxn>
                  <a:cxn ang="0">
                    <a:pos x="T10" y="T11"/>
                  </a:cxn>
                </a:cxnLst>
                <a:rect l="0" t="0" r="r" b="b"/>
                <a:pathLst>
                  <a:path w="51" h="187">
                    <a:moveTo>
                      <a:pt x="46" y="28"/>
                    </a:moveTo>
                    <a:cubicBezTo>
                      <a:pt x="34" y="0"/>
                      <a:pt x="34" y="0"/>
                      <a:pt x="34" y="0"/>
                    </a:cubicBezTo>
                    <a:cubicBezTo>
                      <a:pt x="34" y="0"/>
                      <a:pt x="16" y="2"/>
                      <a:pt x="12" y="11"/>
                    </a:cubicBezTo>
                    <a:cubicBezTo>
                      <a:pt x="9" y="20"/>
                      <a:pt x="0" y="183"/>
                      <a:pt x="0" y="183"/>
                    </a:cubicBezTo>
                    <a:cubicBezTo>
                      <a:pt x="51" y="187"/>
                      <a:pt x="51" y="187"/>
                      <a:pt x="51" y="187"/>
                    </a:cubicBezTo>
                    <a:lnTo>
                      <a:pt x="46"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129_1"/>
              <p:cNvSpPr/>
              <p:nvPr/>
            </p:nvSpPr>
            <p:spPr bwMode="auto">
              <a:xfrm>
                <a:off x="5428432" y="2722899"/>
                <a:ext cx="291149" cy="1063532"/>
              </a:xfrm>
              <a:custGeom>
                <a:avLst/>
                <a:gdLst>
                  <a:gd name="T0" fmla="*/ 46 w 51"/>
                  <a:gd name="T1" fmla="*/ 28 h 187"/>
                  <a:gd name="T2" fmla="*/ 34 w 51"/>
                  <a:gd name="T3" fmla="*/ 0 h 187"/>
                  <a:gd name="T4" fmla="*/ 12 w 51"/>
                  <a:gd name="T5" fmla="*/ 11 h 187"/>
                  <a:gd name="T6" fmla="*/ 0 w 51"/>
                  <a:gd name="T7" fmla="*/ 183 h 187"/>
                  <a:gd name="T8" fmla="*/ 51 w 51"/>
                  <a:gd name="T9" fmla="*/ 187 h 187"/>
                  <a:gd name="T10" fmla="*/ 46 w 51"/>
                  <a:gd name="T11" fmla="*/ 28 h 187"/>
                </a:gdLst>
                <a:ahLst/>
                <a:cxnLst>
                  <a:cxn ang="0">
                    <a:pos x="T0" y="T1"/>
                  </a:cxn>
                  <a:cxn ang="0">
                    <a:pos x="T2" y="T3"/>
                  </a:cxn>
                  <a:cxn ang="0">
                    <a:pos x="T4" y="T5"/>
                  </a:cxn>
                  <a:cxn ang="0">
                    <a:pos x="T6" y="T7"/>
                  </a:cxn>
                  <a:cxn ang="0">
                    <a:pos x="T8" y="T9"/>
                  </a:cxn>
                  <a:cxn ang="0">
                    <a:pos x="T10" y="T11"/>
                  </a:cxn>
                </a:cxnLst>
                <a:rect l="0" t="0" r="r" b="b"/>
                <a:pathLst>
                  <a:path w="51" h="187">
                    <a:moveTo>
                      <a:pt x="46" y="28"/>
                    </a:moveTo>
                    <a:cubicBezTo>
                      <a:pt x="34" y="0"/>
                      <a:pt x="34" y="0"/>
                      <a:pt x="34" y="0"/>
                    </a:cubicBezTo>
                    <a:cubicBezTo>
                      <a:pt x="34" y="0"/>
                      <a:pt x="16" y="2"/>
                      <a:pt x="12" y="11"/>
                    </a:cubicBezTo>
                    <a:cubicBezTo>
                      <a:pt x="9" y="20"/>
                      <a:pt x="0" y="183"/>
                      <a:pt x="0" y="183"/>
                    </a:cubicBezTo>
                    <a:cubicBezTo>
                      <a:pt x="51" y="187"/>
                      <a:pt x="51" y="187"/>
                      <a:pt x="51" y="187"/>
                    </a:cubicBezTo>
                    <a:lnTo>
                      <a:pt x="46"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131_1"/>
              <p:cNvSpPr/>
              <p:nvPr/>
            </p:nvSpPr>
            <p:spPr bwMode="auto">
              <a:xfrm>
                <a:off x="5620927" y="2681995"/>
                <a:ext cx="931194" cy="1263246"/>
              </a:xfrm>
              <a:custGeom>
                <a:avLst/>
                <a:gdLst>
                  <a:gd name="T0" fmla="*/ 0 w 387"/>
                  <a:gd name="T1" fmla="*/ 17 h 525"/>
                  <a:gd name="T2" fmla="*/ 204 w 387"/>
                  <a:gd name="T3" fmla="*/ 0 h 525"/>
                  <a:gd name="T4" fmla="*/ 387 w 387"/>
                  <a:gd name="T5" fmla="*/ 17 h 525"/>
                  <a:gd name="T6" fmla="*/ 387 w 387"/>
                  <a:gd name="T7" fmla="*/ 518 h 525"/>
                  <a:gd name="T8" fmla="*/ 0 w 387"/>
                  <a:gd name="T9" fmla="*/ 525 h 525"/>
                  <a:gd name="T10" fmla="*/ 0 w 387"/>
                  <a:gd name="T11" fmla="*/ 17 h 525"/>
                </a:gdLst>
                <a:ahLst/>
                <a:cxnLst>
                  <a:cxn ang="0">
                    <a:pos x="T0" y="T1"/>
                  </a:cxn>
                  <a:cxn ang="0">
                    <a:pos x="T2" y="T3"/>
                  </a:cxn>
                  <a:cxn ang="0">
                    <a:pos x="T4" y="T5"/>
                  </a:cxn>
                  <a:cxn ang="0">
                    <a:pos x="T6" y="T7"/>
                  </a:cxn>
                  <a:cxn ang="0">
                    <a:pos x="T8" y="T9"/>
                  </a:cxn>
                  <a:cxn ang="0">
                    <a:pos x="T10" y="T11"/>
                  </a:cxn>
                </a:cxnLst>
                <a:rect l="0" t="0" r="r" b="b"/>
                <a:pathLst>
                  <a:path w="387" h="525">
                    <a:moveTo>
                      <a:pt x="0" y="17"/>
                    </a:moveTo>
                    <a:lnTo>
                      <a:pt x="204" y="0"/>
                    </a:lnTo>
                    <a:lnTo>
                      <a:pt x="387" y="17"/>
                    </a:lnTo>
                    <a:lnTo>
                      <a:pt x="387" y="518"/>
                    </a:lnTo>
                    <a:lnTo>
                      <a:pt x="0" y="525"/>
                    </a:lnTo>
                    <a:lnTo>
                      <a:pt x="0"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8" name="Freeform 134"/>
            <p:cNvSpPr/>
            <p:nvPr/>
          </p:nvSpPr>
          <p:spPr bwMode="auto">
            <a:xfrm>
              <a:off x="5986667" y="2489500"/>
              <a:ext cx="221369" cy="295961"/>
            </a:xfrm>
            <a:custGeom>
              <a:avLst/>
              <a:gdLst>
                <a:gd name="T0" fmla="*/ 0 w 39"/>
                <a:gd name="T1" fmla="*/ 2 h 52"/>
                <a:gd name="T2" fmla="*/ 0 w 39"/>
                <a:gd name="T3" fmla="*/ 38 h 52"/>
                <a:gd name="T4" fmla="*/ 19 w 39"/>
                <a:gd name="T5" fmla="*/ 52 h 52"/>
                <a:gd name="T6" fmla="*/ 38 w 39"/>
                <a:gd name="T7" fmla="*/ 38 h 52"/>
                <a:gd name="T8" fmla="*/ 39 w 39"/>
                <a:gd name="T9" fmla="*/ 0 h 52"/>
                <a:gd name="T10" fmla="*/ 0 w 39"/>
                <a:gd name="T11" fmla="*/ 2 h 52"/>
              </a:gdLst>
              <a:ahLst/>
              <a:cxnLst>
                <a:cxn ang="0">
                  <a:pos x="T0" y="T1"/>
                </a:cxn>
                <a:cxn ang="0">
                  <a:pos x="T2" y="T3"/>
                </a:cxn>
                <a:cxn ang="0">
                  <a:pos x="T4" y="T5"/>
                </a:cxn>
                <a:cxn ang="0">
                  <a:pos x="T6" y="T7"/>
                </a:cxn>
                <a:cxn ang="0">
                  <a:pos x="T8" y="T9"/>
                </a:cxn>
                <a:cxn ang="0">
                  <a:pos x="T10" y="T11"/>
                </a:cxn>
              </a:cxnLst>
              <a:rect l="0" t="0" r="r" b="b"/>
              <a:pathLst>
                <a:path w="39" h="52">
                  <a:moveTo>
                    <a:pt x="0" y="2"/>
                  </a:moveTo>
                  <a:cubicBezTo>
                    <a:pt x="0" y="38"/>
                    <a:pt x="0" y="38"/>
                    <a:pt x="0" y="38"/>
                  </a:cubicBezTo>
                  <a:cubicBezTo>
                    <a:pt x="0" y="38"/>
                    <a:pt x="0" y="52"/>
                    <a:pt x="19" y="52"/>
                  </a:cubicBezTo>
                  <a:cubicBezTo>
                    <a:pt x="39" y="52"/>
                    <a:pt x="38" y="38"/>
                    <a:pt x="38" y="38"/>
                  </a:cubicBezTo>
                  <a:cubicBezTo>
                    <a:pt x="39" y="0"/>
                    <a:pt x="39" y="0"/>
                    <a:pt x="39"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5"/>
            <p:cNvSpPr/>
            <p:nvPr/>
          </p:nvSpPr>
          <p:spPr bwMode="auto">
            <a:xfrm>
              <a:off x="5986667" y="2489500"/>
              <a:ext cx="221369" cy="108279"/>
            </a:xfrm>
            <a:custGeom>
              <a:avLst/>
              <a:gdLst>
                <a:gd name="T0" fmla="*/ 39 w 39"/>
                <a:gd name="T1" fmla="*/ 14 h 19"/>
                <a:gd name="T2" fmla="*/ 39 w 39"/>
                <a:gd name="T3" fmla="*/ 0 h 19"/>
                <a:gd name="T4" fmla="*/ 0 w 39"/>
                <a:gd name="T5" fmla="*/ 2 h 19"/>
                <a:gd name="T6" fmla="*/ 0 w 39"/>
                <a:gd name="T7" fmla="*/ 15 h 19"/>
                <a:gd name="T8" fmla="*/ 39 w 39"/>
                <a:gd name="T9" fmla="*/ 14 h 19"/>
              </a:gdLst>
              <a:ahLst/>
              <a:cxnLst>
                <a:cxn ang="0">
                  <a:pos x="T0" y="T1"/>
                </a:cxn>
                <a:cxn ang="0">
                  <a:pos x="T2" y="T3"/>
                </a:cxn>
                <a:cxn ang="0">
                  <a:pos x="T4" y="T5"/>
                </a:cxn>
                <a:cxn ang="0">
                  <a:pos x="T6" y="T7"/>
                </a:cxn>
                <a:cxn ang="0">
                  <a:pos x="T8" y="T9"/>
                </a:cxn>
              </a:cxnLst>
              <a:rect l="0" t="0" r="r" b="b"/>
              <a:pathLst>
                <a:path w="39" h="19">
                  <a:moveTo>
                    <a:pt x="39" y="14"/>
                  </a:moveTo>
                  <a:cubicBezTo>
                    <a:pt x="39" y="0"/>
                    <a:pt x="39" y="0"/>
                    <a:pt x="39" y="0"/>
                  </a:cubicBezTo>
                  <a:cubicBezTo>
                    <a:pt x="0" y="2"/>
                    <a:pt x="0" y="2"/>
                    <a:pt x="0" y="2"/>
                  </a:cubicBezTo>
                  <a:cubicBezTo>
                    <a:pt x="0" y="15"/>
                    <a:pt x="0" y="15"/>
                    <a:pt x="0" y="15"/>
                  </a:cubicBezTo>
                  <a:cubicBezTo>
                    <a:pt x="13" y="19"/>
                    <a:pt x="26" y="16"/>
                    <a:pt x="39"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36"/>
            <p:cNvSpPr/>
            <p:nvPr/>
          </p:nvSpPr>
          <p:spPr bwMode="auto">
            <a:xfrm>
              <a:off x="5370684" y="713738"/>
              <a:ext cx="1535145" cy="1525519"/>
            </a:xfrm>
            <a:custGeom>
              <a:avLst/>
              <a:gdLst>
                <a:gd name="T0" fmla="*/ 34 w 269"/>
                <a:gd name="T1" fmla="*/ 211 h 268"/>
                <a:gd name="T2" fmla="*/ 2 w 269"/>
                <a:gd name="T3" fmla="*/ 138 h 268"/>
                <a:gd name="T4" fmla="*/ 31 w 269"/>
                <a:gd name="T5" fmla="*/ 93 h 268"/>
                <a:gd name="T6" fmla="*/ 44 w 269"/>
                <a:gd name="T7" fmla="*/ 43 h 268"/>
                <a:gd name="T8" fmla="*/ 188 w 269"/>
                <a:gd name="T9" fmla="*/ 35 h 268"/>
                <a:gd name="T10" fmla="*/ 228 w 269"/>
                <a:gd name="T11" fmla="*/ 211 h 268"/>
                <a:gd name="T12" fmla="*/ 34 w 269"/>
                <a:gd name="T13" fmla="*/ 211 h 268"/>
              </a:gdLst>
              <a:ahLst/>
              <a:cxnLst>
                <a:cxn ang="0">
                  <a:pos x="T0" y="T1"/>
                </a:cxn>
                <a:cxn ang="0">
                  <a:pos x="T2" y="T3"/>
                </a:cxn>
                <a:cxn ang="0">
                  <a:pos x="T4" y="T5"/>
                </a:cxn>
                <a:cxn ang="0">
                  <a:pos x="T6" y="T7"/>
                </a:cxn>
                <a:cxn ang="0">
                  <a:pos x="T8" y="T9"/>
                </a:cxn>
                <a:cxn ang="0">
                  <a:pos x="T10" y="T11"/>
                </a:cxn>
                <a:cxn ang="0">
                  <a:pos x="T12" y="T13"/>
                </a:cxn>
              </a:cxnLst>
              <a:rect l="0" t="0" r="r" b="b"/>
              <a:pathLst>
                <a:path w="269" h="268">
                  <a:moveTo>
                    <a:pt x="34" y="211"/>
                  </a:moveTo>
                  <a:cubicBezTo>
                    <a:pt x="34" y="211"/>
                    <a:pt x="4" y="189"/>
                    <a:pt x="2" y="138"/>
                  </a:cubicBezTo>
                  <a:cubicBezTo>
                    <a:pt x="0" y="87"/>
                    <a:pt x="31" y="93"/>
                    <a:pt x="31" y="93"/>
                  </a:cubicBezTo>
                  <a:cubicBezTo>
                    <a:pt x="31" y="93"/>
                    <a:pt x="23" y="65"/>
                    <a:pt x="44" y="43"/>
                  </a:cubicBezTo>
                  <a:cubicBezTo>
                    <a:pt x="66" y="20"/>
                    <a:pt x="135" y="0"/>
                    <a:pt x="188" y="35"/>
                  </a:cubicBezTo>
                  <a:cubicBezTo>
                    <a:pt x="240" y="70"/>
                    <a:pt x="269" y="153"/>
                    <a:pt x="228" y="211"/>
                  </a:cubicBezTo>
                  <a:cubicBezTo>
                    <a:pt x="187" y="268"/>
                    <a:pt x="34" y="211"/>
                    <a:pt x="34" y="2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37"/>
            <p:cNvSpPr/>
            <p:nvPr/>
          </p:nvSpPr>
          <p:spPr bwMode="auto">
            <a:xfrm>
              <a:off x="5587240" y="1363407"/>
              <a:ext cx="1027441" cy="1200686"/>
            </a:xfrm>
            <a:custGeom>
              <a:avLst/>
              <a:gdLst>
                <a:gd name="T0" fmla="*/ 4 w 180"/>
                <a:gd name="T1" fmla="*/ 61 h 211"/>
                <a:gd name="T2" fmla="*/ 4 w 180"/>
                <a:gd name="T3" fmla="*/ 160 h 211"/>
                <a:gd name="T4" fmla="*/ 77 w 180"/>
                <a:gd name="T5" fmla="*/ 210 h 211"/>
                <a:gd name="T6" fmla="*/ 177 w 180"/>
                <a:gd name="T7" fmla="*/ 155 h 211"/>
                <a:gd name="T8" fmla="*/ 177 w 180"/>
                <a:gd name="T9" fmla="*/ 92 h 211"/>
                <a:gd name="T10" fmla="*/ 143 w 180"/>
                <a:gd name="T11" fmla="*/ 61 h 211"/>
                <a:gd name="T12" fmla="*/ 117 w 180"/>
                <a:gd name="T13" fmla="*/ 35 h 211"/>
                <a:gd name="T14" fmla="*/ 90 w 180"/>
                <a:gd name="T15" fmla="*/ 6 h 211"/>
                <a:gd name="T16" fmla="*/ 67 w 180"/>
                <a:gd name="T17" fmla="*/ 0 h 211"/>
                <a:gd name="T18" fmla="*/ 58 w 180"/>
                <a:gd name="T19" fmla="*/ 27 h 211"/>
                <a:gd name="T20" fmla="*/ 32 w 180"/>
                <a:gd name="T21" fmla="*/ 32 h 211"/>
                <a:gd name="T22" fmla="*/ 4 w 180"/>
                <a:gd name="T23" fmla="*/ 6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211">
                  <a:moveTo>
                    <a:pt x="4" y="61"/>
                  </a:moveTo>
                  <a:cubicBezTo>
                    <a:pt x="4" y="61"/>
                    <a:pt x="0" y="146"/>
                    <a:pt x="4" y="160"/>
                  </a:cubicBezTo>
                  <a:cubicBezTo>
                    <a:pt x="7" y="174"/>
                    <a:pt x="19" y="211"/>
                    <a:pt x="77" y="210"/>
                  </a:cubicBezTo>
                  <a:cubicBezTo>
                    <a:pt x="135" y="210"/>
                    <a:pt x="174" y="188"/>
                    <a:pt x="177" y="155"/>
                  </a:cubicBezTo>
                  <a:cubicBezTo>
                    <a:pt x="180" y="121"/>
                    <a:pt x="177" y="92"/>
                    <a:pt x="177" y="92"/>
                  </a:cubicBezTo>
                  <a:cubicBezTo>
                    <a:pt x="177" y="92"/>
                    <a:pt x="143" y="97"/>
                    <a:pt x="143" y="61"/>
                  </a:cubicBezTo>
                  <a:cubicBezTo>
                    <a:pt x="143" y="61"/>
                    <a:pt x="115" y="62"/>
                    <a:pt x="117" y="35"/>
                  </a:cubicBezTo>
                  <a:cubicBezTo>
                    <a:pt x="117" y="35"/>
                    <a:pt x="87" y="38"/>
                    <a:pt x="90" y="6"/>
                  </a:cubicBezTo>
                  <a:cubicBezTo>
                    <a:pt x="67" y="0"/>
                    <a:pt x="67" y="0"/>
                    <a:pt x="67" y="0"/>
                  </a:cubicBezTo>
                  <a:cubicBezTo>
                    <a:pt x="67" y="0"/>
                    <a:pt x="73" y="17"/>
                    <a:pt x="58" y="27"/>
                  </a:cubicBezTo>
                  <a:cubicBezTo>
                    <a:pt x="42" y="38"/>
                    <a:pt x="32" y="32"/>
                    <a:pt x="32" y="32"/>
                  </a:cubicBezTo>
                  <a:cubicBezTo>
                    <a:pt x="32" y="32"/>
                    <a:pt x="35" y="59"/>
                    <a:pt x="4"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Oval 138"/>
            <p:cNvSpPr>
              <a:spLocks noChangeArrowheads="1"/>
            </p:cNvSpPr>
            <p:nvPr/>
          </p:nvSpPr>
          <p:spPr bwMode="auto">
            <a:xfrm>
              <a:off x="5450087" y="1880735"/>
              <a:ext cx="240618" cy="238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Oval 139"/>
            <p:cNvSpPr>
              <a:spLocks noChangeArrowheads="1"/>
            </p:cNvSpPr>
            <p:nvPr/>
          </p:nvSpPr>
          <p:spPr bwMode="auto">
            <a:xfrm>
              <a:off x="6482340" y="1880735"/>
              <a:ext cx="245431" cy="238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40"/>
            <p:cNvSpPr/>
            <p:nvPr/>
          </p:nvSpPr>
          <p:spPr bwMode="auto">
            <a:xfrm>
              <a:off x="5962605" y="1931266"/>
              <a:ext cx="228588" cy="158808"/>
            </a:xfrm>
            <a:custGeom>
              <a:avLst/>
              <a:gdLst>
                <a:gd name="T0" fmla="*/ 22 w 95"/>
                <a:gd name="T1" fmla="*/ 0 h 66"/>
                <a:gd name="T2" fmla="*/ 76 w 95"/>
                <a:gd name="T3" fmla="*/ 0 h 66"/>
                <a:gd name="T4" fmla="*/ 95 w 95"/>
                <a:gd name="T5" fmla="*/ 66 h 66"/>
                <a:gd name="T6" fmla="*/ 0 w 95"/>
                <a:gd name="T7" fmla="*/ 62 h 66"/>
                <a:gd name="T8" fmla="*/ 22 w 95"/>
                <a:gd name="T9" fmla="*/ 0 h 66"/>
              </a:gdLst>
              <a:ahLst/>
              <a:cxnLst>
                <a:cxn ang="0">
                  <a:pos x="T0" y="T1"/>
                </a:cxn>
                <a:cxn ang="0">
                  <a:pos x="T2" y="T3"/>
                </a:cxn>
                <a:cxn ang="0">
                  <a:pos x="T4" y="T5"/>
                </a:cxn>
                <a:cxn ang="0">
                  <a:pos x="T6" y="T7"/>
                </a:cxn>
                <a:cxn ang="0">
                  <a:pos x="T8" y="T9"/>
                </a:cxn>
              </a:cxnLst>
              <a:rect l="0" t="0" r="r" b="b"/>
              <a:pathLst>
                <a:path w="95" h="66">
                  <a:moveTo>
                    <a:pt x="22" y="0"/>
                  </a:moveTo>
                  <a:lnTo>
                    <a:pt x="76" y="0"/>
                  </a:lnTo>
                  <a:lnTo>
                    <a:pt x="95" y="66"/>
                  </a:lnTo>
                  <a:lnTo>
                    <a:pt x="0" y="62"/>
                  </a:ln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Oval 141"/>
            <p:cNvSpPr>
              <a:spLocks noChangeArrowheads="1"/>
            </p:cNvSpPr>
            <p:nvPr/>
          </p:nvSpPr>
          <p:spPr bwMode="auto">
            <a:xfrm>
              <a:off x="6277814" y="1806145"/>
              <a:ext cx="125122" cy="12512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142"/>
            <p:cNvSpPr>
              <a:spLocks noChangeArrowheads="1"/>
            </p:cNvSpPr>
            <p:nvPr/>
          </p:nvSpPr>
          <p:spPr bwMode="auto">
            <a:xfrm>
              <a:off x="5798985" y="1806145"/>
              <a:ext cx="125122" cy="12512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43"/>
            <p:cNvSpPr/>
            <p:nvPr/>
          </p:nvSpPr>
          <p:spPr bwMode="auto">
            <a:xfrm>
              <a:off x="5803797" y="2188727"/>
              <a:ext cx="594328" cy="141965"/>
            </a:xfrm>
            <a:custGeom>
              <a:avLst/>
              <a:gdLst>
                <a:gd name="T0" fmla="*/ 2 w 104"/>
                <a:gd name="T1" fmla="*/ 24 h 25"/>
                <a:gd name="T2" fmla="*/ 1 w 104"/>
                <a:gd name="T3" fmla="*/ 24 h 25"/>
                <a:gd name="T4" fmla="*/ 1 w 104"/>
                <a:gd name="T5" fmla="*/ 20 h 25"/>
                <a:gd name="T6" fmla="*/ 56 w 104"/>
                <a:gd name="T7" fmla="*/ 1 h 25"/>
                <a:gd name="T8" fmla="*/ 103 w 104"/>
                <a:gd name="T9" fmla="*/ 21 h 25"/>
                <a:gd name="T10" fmla="*/ 103 w 104"/>
                <a:gd name="T11" fmla="*/ 24 h 25"/>
                <a:gd name="T12" fmla="*/ 100 w 104"/>
                <a:gd name="T13" fmla="*/ 24 h 25"/>
                <a:gd name="T14" fmla="*/ 56 w 104"/>
                <a:gd name="T15" fmla="*/ 5 h 25"/>
                <a:gd name="T16" fmla="*/ 4 w 104"/>
                <a:gd name="T17" fmla="*/ 24 h 25"/>
                <a:gd name="T18" fmla="*/ 2 w 104"/>
                <a:gd name="T19"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25">
                  <a:moveTo>
                    <a:pt x="2" y="24"/>
                  </a:moveTo>
                  <a:cubicBezTo>
                    <a:pt x="2" y="24"/>
                    <a:pt x="1" y="24"/>
                    <a:pt x="1" y="24"/>
                  </a:cubicBezTo>
                  <a:cubicBezTo>
                    <a:pt x="0" y="23"/>
                    <a:pt x="0" y="21"/>
                    <a:pt x="1" y="20"/>
                  </a:cubicBezTo>
                  <a:cubicBezTo>
                    <a:pt x="2" y="20"/>
                    <a:pt x="31" y="0"/>
                    <a:pt x="56" y="1"/>
                  </a:cubicBezTo>
                  <a:cubicBezTo>
                    <a:pt x="81" y="1"/>
                    <a:pt x="102" y="20"/>
                    <a:pt x="103" y="21"/>
                  </a:cubicBezTo>
                  <a:cubicBezTo>
                    <a:pt x="104" y="21"/>
                    <a:pt x="104" y="23"/>
                    <a:pt x="103" y="24"/>
                  </a:cubicBezTo>
                  <a:cubicBezTo>
                    <a:pt x="103" y="25"/>
                    <a:pt x="101" y="25"/>
                    <a:pt x="100" y="24"/>
                  </a:cubicBezTo>
                  <a:cubicBezTo>
                    <a:pt x="100" y="24"/>
                    <a:pt x="79" y="6"/>
                    <a:pt x="56" y="5"/>
                  </a:cubicBezTo>
                  <a:cubicBezTo>
                    <a:pt x="32" y="4"/>
                    <a:pt x="4" y="24"/>
                    <a:pt x="4" y="24"/>
                  </a:cubicBezTo>
                  <a:cubicBezTo>
                    <a:pt x="3" y="24"/>
                    <a:pt x="3" y="24"/>
                    <a:pt x="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144"/>
            <p:cNvSpPr/>
            <p:nvPr/>
          </p:nvSpPr>
          <p:spPr bwMode="auto">
            <a:xfrm>
              <a:off x="5945761" y="4173828"/>
              <a:ext cx="274305" cy="38499"/>
            </a:xfrm>
            <a:custGeom>
              <a:avLst/>
              <a:gdLst>
                <a:gd name="T0" fmla="*/ 29 w 48"/>
                <a:gd name="T1" fmla="*/ 7 h 7"/>
                <a:gd name="T2" fmla="*/ 25 w 48"/>
                <a:gd name="T3" fmla="*/ 7 h 7"/>
                <a:gd name="T4" fmla="*/ 21 w 48"/>
                <a:gd name="T5" fmla="*/ 7 h 7"/>
                <a:gd name="T6" fmla="*/ 2 w 48"/>
                <a:gd name="T7" fmla="*/ 5 h 7"/>
                <a:gd name="T8" fmla="*/ 1 w 48"/>
                <a:gd name="T9" fmla="*/ 2 h 7"/>
                <a:gd name="T10" fmla="*/ 3 w 48"/>
                <a:gd name="T11" fmla="*/ 1 h 7"/>
                <a:gd name="T12" fmla="*/ 21 w 48"/>
                <a:gd name="T13" fmla="*/ 3 h 7"/>
                <a:gd name="T14" fmla="*/ 25 w 48"/>
                <a:gd name="T15" fmla="*/ 3 h 7"/>
                <a:gd name="T16" fmla="*/ 45 w 48"/>
                <a:gd name="T17" fmla="*/ 1 h 7"/>
                <a:gd name="T18" fmla="*/ 48 w 48"/>
                <a:gd name="T19" fmla="*/ 2 h 7"/>
                <a:gd name="T20" fmla="*/ 47 w 48"/>
                <a:gd name="T21" fmla="*/ 5 h 7"/>
                <a:gd name="T22" fmla="*/ 29 w 48"/>
                <a:gd name="T2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8" h="7">
                  <a:moveTo>
                    <a:pt x="29" y="7"/>
                  </a:moveTo>
                  <a:cubicBezTo>
                    <a:pt x="28" y="7"/>
                    <a:pt x="27" y="7"/>
                    <a:pt x="25" y="7"/>
                  </a:cubicBezTo>
                  <a:cubicBezTo>
                    <a:pt x="21" y="7"/>
                    <a:pt x="21" y="7"/>
                    <a:pt x="21" y="7"/>
                  </a:cubicBezTo>
                  <a:cubicBezTo>
                    <a:pt x="10" y="7"/>
                    <a:pt x="3" y="5"/>
                    <a:pt x="2" y="5"/>
                  </a:cubicBezTo>
                  <a:cubicBezTo>
                    <a:pt x="1" y="4"/>
                    <a:pt x="0" y="3"/>
                    <a:pt x="1" y="2"/>
                  </a:cubicBezTo>
                  <a:cubicBezTo>
                    <a:pt x="1" y="1"/>
                    <a:pt x="2" y="0"/>
                    <a:pt x="3" y="1"/>
                  </a:cubicBezTo>
                  <a:cubicBezTo>
                    <a:pt x="3" y="1"/>
                    <a:pt x="11" y="3"/>
                    <a:pt x="21" y="3"/>
                  </a:cubicBezTo>
                  <a:cubicBezTo>
                    <a:pt x="25" y="3"/>
                    <a:pt x="25" y="3"/>
                    <a:pt x="25" y="3"/>
                  </a:cubicBezTo>
                  <a:cubicBezTo>
                    <a:pt x="34" y="3"/>
                    <a:pt x="41" y="3"/>
                    <a:pt x="45" y="1"/>
                  </a:cubicBezTo>
                  <a:cubicBezTo>
                    <a:pt x="46" y="0"/>
                    <a:pt x="47" y="1"/>
                    <a:pt x="48" y="2"/>
                  </a:cubicBezTo>
                  <a:cubicBezTo>
                    <a:pt x="48" y="3"/>
                    <a:pt x="48" y="4"/>
                    <a:pt x="47" y="5"/>
                  </a:cubicBezTo>
                  <a:cubicBezTo>
                    <a:pt x="43" y="7"/>
                    <a:pt x="36" y="7"/>
                    <a:pt x="29"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椭圆 28"/>
            <p:cNvSpPr/>
            <p:nvPr/>
          </p:nvSpPr>
          <p:spPr>
            <a:xfrm>
              <a:off x="5763990" y="2044354"/>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flipH="1">
              <a:off x="6419719" y="211363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flipH="1">
              <a:off x="6323866" y="2051236"/>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flipH="1">
              <a:off x="6432726" y="2015882"/>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5724390" y="2112931"/>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5673992" y="2044354"/>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Oval 142"/>
            <p:cNvSpPr>
              <a:spLocks noChangeArrowheads="1"/>
            </p:cNvSpPr>
            <p:nvPr/>
          </p:nvSpPr>
          <p:spPr bwMode="auto">
            <a:xfrm>
              <a:off x="5826078" y="1830610"/>
              <a:ext cx="45719" cy="45719"/>
            </a:xfrm>
            <a:prstGeom prst="ellipse">
              <a:avLst/>
            </a:prstGeom>
            <a:grpFill/>
            <a:ln>
              <a:noFill/>
            </a:ln>
          </p:spPr>
          <p:txBody>
            <a:bodyPr vert="horz" wrap="square" lIns="91440" tIns="45720" rIns="91440" bIns="45720" numCol="1" anchor="t" anchorCtr="0" compatLnSpc="1"/>
            <a:lstStyle/>
            <a:p>
              <a:endParaRPr lang="zh-CN" altLang="en-US"/>
            </a:p>
          </p:txBody>
        </p:sp>
        <p:sp>
          <p:nvSpPr>
            <p:cNvPr id="36" name="Oval 142"/>
            <p:cNvSpPr>
              <a:spLocks noChangeArrowheads="1"/>
            </p:cNvSpPr>
            <p:nvPr/>
          </p:nvSpPr>
          <p:spPr bwMode="auto">
            <a:xfrm>
              <a:off x="6298100" y="1830610"/>
              <a:ext cx="45719" cy="45719"/>
            </a:xfrm>
            <a:prstGeom prst="ellipse">
              <a:avLst/>
            </a:prstGeom>
            <a:grpFill/>
            <a:ln>
              <a:noFill/>
            </a:ln>
          </p:spPr>
          <p:txBody>
            <a:bodyPr vert="horz" wrap="square" lIns="91440" tIns="45720" rIns="91440" bIns="45720" numCol="1" anchor="t" anchorCtr="0" compatLnSpc="1"/>
            <a:lstStyle/>
            <a:p>
              <a:endParaRPr lang="zh-CN" altLang="en-US"/>
            </a:p>
          </p:txBody>
        </p:sp>
        <p:grpSp>
          <p:nvGrpSpPr>
            <p:cNvPr id="37" name="组合 36"/>
            <p:cNvGrpSpPr/>
            <p:nvPr/>
          </p:nvGrpSpPr>
          <p:grpSpPr>
            <a:xfrm>
              <a:off x="5911850" y="2684780"/>
              <a:ext cx="366357" cy="157480"/>
              <a:chOff x="5915660" y="2684780"/>
              <a:chExt cx="366357" cy="157480"/>
            </a:xfrm>
            <a:grpFill/>
          </p:grpSpPr>
          <p:sp>
            <p:nvSpPr>
              <p:cNvPr id="52" name="任意多边形: 形状 51"/>
              <p:cNvSpPr/>
              <p:nvPr/>
            </p:nvSpPr>
            <p:spPr>
              <a:xfrm>
                <a:off x="5915660" y="2684780"/>
                <a:ext cx="172720" cy="157480"/>
              </a:xfrm>
              <a:custGeom>
                <a:avLst/>
                <a:gdLst>
                  <a:gd name="connsiteX0" fmla="*/ 73660 w 172720"/>
                  <a:gd name="connsiteY0" fmla="*/ 0 h 157480"/>
                  <a:gd name="connsiteX1" fmla="*/ 172720 w 172720"/>
                  <a:gd name="connsiteY1" fmla="*/ 101600 h 157480"/>
                  <a:gd name="connsiteX2" fmla="*/ 0 w 172720"/>
                  <a:gd name="connsiteY2" fmla="*/ 157480 h 157480"/>
                  <a:gd name="connsiteX3" fmla="*/ 73660 w 172720"/>
                  <a:gd name="connsiteY3" fmla="*/ 0 h 157480"/>
                </a:gdLst>
                <a:ahLst/>
                <a:cxnLst>
                  <a:cxn ang="0">
                    <a:pos x="connsiteX0" y="connsiteY0"/>
                  </a:cxn>
                  <a:cxn ang="0">
                    <a:pos x="connsiteX1" y="connsiteY1"/>
                  </a:cxn>
                  <a:cxn ang="0">
                    <a:pos x="connsiteX2" y="connsiteY2"/>
                  </a:cxn>
                  <a:cxn ang="0">
                    <a:pos x="connsiteX3" y="connsiteY3"/>
                  </a:cxn>
                </a:cxnLst>
                <a:rect l="l" t="t" r="r" b="b"/>
                <a:pathLst>
                  <a:path w="172720" h="157480">
                    <a:moveTo>
                      <a:pt x="73660" y="0"/>
                    </a:moveTo>
                    <a:lnTo>
                      <a:pt x="172720" y="101600"/>
                    </a:lnTo>
                    <a:lnTo>
                      <a:pt x="0" y="157480"/>
                    </a:lnTo>
                    <a:lnTo>
                      <a:pt x="7366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flipH="1">
                <a:off x="6109297" y="2684780"/>
                <a:ext cx="172720" cy="157480"/>
              </a:xfrm>
              <a:custGeom>
                <a:avLst/>
                <a:gdLst>
                  <a:gd name="connsiteX0" fmla="*/ 73660 w 172720"/>
                  <a:gd name="connsiteY0" fmla="*/ 0 h 157480"/>
                  <a:gd name="connsiteX1" fmla="*/ 172720 w 172720"/>
                  <a:gd name="connsiteY1" fmla="*/ 101600 h 157480"/>
                  <a:gd name="connsiteX2" fmla="*/ 0 w 172720"/>
                  <a:gd name="connsiteY2" fmla="*/ 157480 h 157480"/>
                  <a:gd name="connsiteX3" fmla="*/ 73660 w 172720"/>
                  <a:gd name="connsiteY3" fmla="*/ 0 h 157480"/>
                </a:gdLst>
                <a:ahLst/>
                <a:cxnLst>
                  <a:cxn ang="0">
                    <a:pos x="connsiteX0" y="connsiteY0"/>
                  </a:cxn>
                  <a:cxn ang="0">
                    <a:pos x="connsiteX1" y="connsiteY1"/>
                  </a:cxn>
                  <a:cxn ang="0">
                    <a:pos x="connsiteX2" y="connsiteY2"/>
                  </a:cxn>
                  <a:cxn ang="0">
                    <a:pos x="connsiteX3" y="connsiteY3"/>
                  </a:cxn>
                </a:cxnLst>
                <a:rect l="l" t="t" r="r" b="b"/>
                <a:pathLst>
                  <a:path w="172720" h="157480">
                    <a:moveTo>
                      <a:pt x="73660" y="0"/>
                    </a:moveTo>
                    <a:lnTo>
                      <a:pt x="172720" y="101600"/>
                    </a:lnTo>
                    <a:lnTo>
                      <a:pt x="0" y="157480"/>
                    </a:lnTo>
                    <a:lnTo>
                      <a:pt x="7366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Oval 142"/>
            <p:cNvSpPr>
              <a:spLocks noChangeArrowheads="1"/>
            </p:cNvSpPr>
            <p:nvPr/>
          </p:nvSpPr>
          <p:spPr bwMode="auto">
            <a:xfrm>
              <a:off x="6076899" y="2890320"/>
              <a:ext cx="45719" cy="45719"/>
            </a:xfrm>
            <a:prstGeom prst="ellipse">
              <a:avLst/>
            </a:prstGeom>
            <a:grpFill/>
            <a:ln>
              <a:noFill/>
            </a:ln>
          </p:spPr>
          <p:txBody>
            <a:bodyPr vert="horz" wrap="square" lIns="91440" tIns="45720" rIns="91440" bIns="45720" numCol="1" anchor="t" anchorCtr="0" compatLnSpc="1"/>
            <a:lstStyle/>
            <a:p>
              <a:endParaRPr lang="zh-CN" altLang="en-US"/>
            </a:p>
          </p:txBody>
        </p:sp>
        <p:sp>
          <p:nvSpPr>
            <p:cNvPr id="39" name="Oval 142"/>
            <p:cNvSpPr>
              <a:spLocks noChangeArrowheads="1"/>
            </p:cNvSpPr>
            <p:nvPr/>
          </p:nvSpPr>
          <p:spPr bwMode="auto">
            <a:xfrm>
              <a:off x="6076899" y="2996920"/>
              <a:ext cx="45719" cy="45719"/>
            </a:xfrm>
            <a:prstGeom prst="ellipse">
              <a:avLst/>
            </a:prstGeom>
            <a:grpFill/>
            <a:ln>
              <a:noFill/>
            </a:ln>
          </p:spPr>
          <p:txBody>
            <a:bodyPr vert="horz" wrap="square" lIns="91440" tIns="45720" rIns="91440" bIns="45720" numCol="1" anchor="t" anchorCtr="0" compatLnSpc="1"/>
            <a:lstStyle/>
            <a:p>
              <a:endParaRPr lang="zh-CN" altLang="en-US"/>
            </a:p>
          </p:txBody>
        </p:sp>
        <p:sp>
          <p:nvSpPr>
            <p:cNvPr id="40" name="任意多边形: 形状 39"/>
            <p:cNvSpPr/>
            <p:nvPr/>
          </p:nvSpPr>
          <p:spPr>
            <a:xfrm>
              <a:off x="5539739" y="4714875"/>
              <a:ext cx="481965" cy="1026795"/>
            </a:xfrm>
            <a:custGeom>
              <a:avLst/>
              <a:gdLst>
                <a:gd name="connsiteX0" fmla="*/ 53340 w 487680"/>
                <a:gd name="connsiteY0" fmla="*/ 137160 h 1150620"/>
                <a:gd name="connsiteX1" fmla="*/ 0 w 487680"/>
                <a:gd name="connsiteY1" fmla="*/ 1135380 h 1150620"/>
                <a:gd name="connsiteX2" fmla="*/ 400050 w 487680"/>
                <a:gd name="connsiteY2" fmla="*/ 1150620 h 1150620"/>
                <a:gd name="connsiteX3" fmla="*/ 487680 w 487680"/>
                <a:gd name="connsiteY3" fmla="*/ 0 h 1150620"/>
                <a:gd name="connsiteX4" fmla="*/ 53340 w 487680"/>
                <a:gd name="connsiteY4" fmla="*/ 137160 h 1150620"/>
                <a:gd name="connsiteX0-1" fmla="*/ 53340 w 481965"/>
                <a:gd name="connsiteY0-2" fmla="*/ 13335 h 1026795"/>
                <a:gd name="connsiteX1-3" fmla="*/ 0 w 481965"/>
                <a:gd name="connsiteY1-4" fmla="*/ 1011555 h 1026795"/>
                <a:gd name="connsiteX2-5" fmla="*/ 400050 w 481965"/>
                <a:gd name="connsiteY2-6" fmla="*/ 1026795 h 1026795"/>
                <a:gd name="connsiteX3-7" fmla="*/ 481965 w 481965"/>
                <a:gd name="connsiteY3-8" fmla="*/ 0 h 1026795"/>
                <a:gd name="connsiteX4-9" fmla="*/ 53340 w 481965"/>
                <a:gd name="connsiteY4-10" fmla="*/ 13335 h 10267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81965" h="1026795">
                  <a:moveTo>
                    <a:pt x="53340" y="13335"/>
                  </a:moveTo>
                  <a:lnTo>
                    <a:pt x="0" y="1011555"/>
                  </a:lnTo>
                  <a:lnTo>
                    <a:pt x="400050" y="1026795"/>
                  </a:lnTo>
                  <a:lnTo>
                    <a:pt x="481965" y="0"/>
                  </a:lnTo>
                  <a:lnTo>
                    <a:pt x="53340" y="1333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flipH="1">
              <a:off x="6184744" y="4714875"/>
              <a:ext cx="525780" cy="1026795"/>
            </a:xfrm>
            <a:custGeom>
              <a:avLst/>
              <a:gdLst>
                <a:gd name="connsiteX0" fmla="*/ 53340 w 487680"/>
                <a:gd name="connsiteY0" fmla="*/ 137160 h 1150620"/>
                <a:gd name="connsiteX1" fmla="*/ 0 w 487680"/>
                <a:gd name="connsiteY1" fmla="*/ 1135380 h 1150620"/>
                <a:gd name="connsiteX2" fmla="*/ 400050 w 487680"/>
                <a:gd name="connsiteY2" fmla="*/ 1150620 h 1150620"/>
                <a:gd name="connsiteX3" fmla="*/ 487680 w 487680"/>
                <a:gd name="connsiteY3" fmla="*/ 0 h 1150620"/>
                <a:gd name="connsiteX4" fmla="*/ 53340 w 487680"/>
                <a:gd name="connsiteY4" fmla="*/ 137160 h 1150620"/>
                <a:gd name="connsiteX0-1" fmla="*/ 53340 w 481965"/>
                <a:gd name="connsiteY0-2" fmla="*/ 13335 h 1026795"/>
                <a:gd name="connsiteX1-3" fmla="*/ 0 w 481965"/>
                <a:gd name="connsiteY1-4" fmla="*/ 1011555 h 1026795"/>
                <a:gd name="connsiteX2-5" fmla="*/ 400050 w 481965"/>
                <a:gd name="connsiteY2-6" fmla="*/ 1026795 h 1026795"/>
                <a:gd name="connsiteX3-7" fmla="*/ 481965 w 481965"/>
                <a:gd name="connsiteY3-8" fmla="*/ 0 h 1026795"/>
                <a:gd name="connsiteX4-9" fmla="*/ 53340 w 481965"/>
                <a:gd name="connsiteY4-10" fmla="*/ 13335 h 1026795"/>
                <a:gd name="connsiteX0-11" fmla="*/ 36195 w 481965"/>
                <a:gd name="connsiteY0-12" fmla="*/ 3810 h 1026795"/>
                <a:gd name="connsiteX1-13" fmla="*/ 0 w 481965"/>
                <a:gd name="connsiteY1-14" fmla="*/ 1011555 h 1026795"/>
                <a:gd name="connsiteX2-15" fmla="*/ 400050 w 481965"/>
                <a:gd name="connsiteY2-16" fmla="*/ 1026795 h 1026795"/>
                <a:gd name="connsiteX3-17" fmla="*/ 481965 w 481965"/>
                <a:gd name="connsiteY3-18" fmla="*/ 0 h 1026795"/>
                <a:gd name="connsiteX4-19" fmla="*/ 36195 w 481965"/>
                <a:gd name="connsiteY4-20" fmla="*/ 3810 h 1026795"/>
                <a:gd name="connsiteX0-21" fmla="*/ 80010 w 525780"/>
                <a:gd name="connsiteY0-22" fmla="*/ 3810 h 1026795"/>
                <a:gd name="connsiteX1-23" fmla="*/ 0 w 525780"/>
                <a:gd name="connsiteY1-24" fmla="*/ 1009650 h 1026795"/>
                <a:gd name="connsiteX2-25" fmla="*/ 443865 w 525780"/>
                <a:gd name="connsiteY2-26" fmla="*/ 1026795 h 1026795"/>
                <a:gd name="connsiteX3-27" fmla="*/ 525780 w 525780"/>
                <a:gd name="connsiteY3-28" fmla="*/ 0 h 1026795"/>
                <a:gd name="connsiteX4-29" fmla="*/ 80010 w 525780"/>
                <a:gd name="connsiteY4-30" fmla="*/ 3810 h 10267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25780" h="1026795">
                  <a:moveTo>
                    <a:pt x="80010" y="3810"/>
                  </a:moveTo>
                  <a:lnTo>
                    <a:pt x="0" y="1009650"/>
                  </a:lnTo>
                  <a:lnTo>
                    <a:pt x="443865" y="1026795"/>
                  </a:lnTo>
                  <a:lnTo>
                    <a:pt x="525780" y="0"/>
                  </a:lnTo>
                  <a:lnTo>
                    <a:pt x="80010" y="381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5440624" y="5727172"/>
              <a:ext cx="590094" cy="386702"/>
              <a:chOff x="5437138" y="5727172"/>
              <a:chExt cx="590094" cy="386702"/>
            </a:xfrm>
            <a:grpFill/>
          </p:grpSpPr>
          <p:sp>
            <p:nvSpPr>
              <p:cNvPr id="49" name="Freeform 121"/>
              <p:cNvSpPr/>
              <p:nvPr/>
            </p:nvSpPr>
            <p:spPr bwMode="auto">
              <a:xfrm>
                <a:off x="5478961" y="5980870"/>
                <a:ext cx="524548" cy="125121"/>
              </a:xfrm>
              <a:custGeom>
                <a:avLst/>
                <a:gdLst>
                  <a:gd name="T0" fmla="*/ 14 w 92"/>
                  <a:gd name="T1" fmla="*/ 1 h 22"/>
                  <a:gd name="T2" fmla="*/ 2 w 92"/>
                  <a:gd name="T3" fmla="*/ 9 h 22"/>
                  <a:gd name="T4" fmla="*/ 7 w 92"/>
                  <a:gd name="T5" fmla="*/ 22 h 22"/>
                  <a:gd name="T6" fmla="*/ 85 w 92"/>
                  <a:gd name="T7" fmla="*/ 17 h 22"/>
                  <a:gd name="T8" fmla="*/ 83 w 92"/>
                  <a:gd name="T9" fmla="*/ 0 h 22"/>
                  <a:gd name="T10" fmla="*/ 14 w 92"/>
                  <a:gd name="T11" fmla="*/ 1 h 22"/>
                </a:gdLst>
                <a:ahLst/>
                <a:cxnLst>
                  <a:cxn ang="0">
                    <a:pos x="T0" y="T1"/>
                  </a:cxn>
                  <a:cxn ang="0">
                    <a:pos x="T2" y="T3"/>
                  </a:cxn>
                  <a:cxn ang="0">
                    <a:pos x="T4" y="T5"/>
                  </a:cxn>
                  <a:cxn ang="0">
                    <a:pos x="T6" y="T7"/>
                  </a:cxn>
                  <a:cxn ang="0">
                    <a:pos x="T8" y="T9"/>
                  </a:cxn>
                  <a:cxn ang="0">
                    <a:pos x="T10" y="T11"/>
                  </a:cxn>
                </a:cxnLst>
                <a:rect l="0" t="0" r="r" b="b"/>
                <a:pathLst>
                  <a:path w="92" h="22">
                    <a:moveTo>
                      <a:pt x="14" y="1"/>
                    </a:moveTo>
                    <a:cubicBezTo>
                      <a:pt x="14" y="1"/>
                      <a:pt x="3" y="7"/>
                      <a:pt x="2" y="9"/>
                    </a:cubicBezTo>
                    <a:cubicBezTo>
                      <a:pt x="2" y="11"/>
                      <a:pt x="0" y="21"/>
                      <a:pt x="7" y="22"/>
                    </a:cubicBezTo>
                    <a:cubicBezTo>
                      <a:pt x="13" y="22"/>
                      <a:pt x="77" y="20"/>
                      <a:pt x="85" y="17"/>
                    </a:cubicBezTo>
                    <a:cubicBezTo>
                      <a:pt x="92" y="13"/>
                      <a:pt x="86" y="1"/>
                      <a:pt x="83" y="0"/>
                    </a:cubicBezTo>
                    <a:cubicBezTo>
                      <a:pt x="80" y="0"/>
                      <a:pt x="14" y="1"/>
                      <a:pt x="1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任意多边形: 形状 49"/>
              <p:cNvSpPr/>
              <p:nvPr/>
            </p:nvSpPr>
            <p:spPr>
              <a:xfrm>
                <a:off x="5437138" y="5727172"/>
                <a:ext cx="590094" cy="386702"/>
              </a:xfrm>
              <a:custGeom>
                <a:avLst/>
                <a:gdLst>
                  <a:gd name="connsiteX0" fmla="*/ 265162 w 594969"/>
                  <a:gd name="connsiteY0" fmla="*/ 20292 h 401302"/>
                  <a:gd name="connsiteX1" fmla="*/ 23862 w 594969"/>
                  <a:gd name="connsiteY1" fmla="*/ 213332 h 401302"/>
                  <a:gd name="connsiteX2" fmla="*/ 13702 w 594969"/>
                  <a:gd name="connsiteY2" fmla="*/ 358112 h 401302"/>
                  <a:gd name="connsiteX3" fmla="*/ 67042 w 594969"/>
                  <a:gd name="connsiteY3" fmla="*/ 401292 h 401302"/>
                  <a:gd name="connsiteX4" fmla="*/ 552182 w 594969"/>
                  <a:gd name="connsiteY4" fmla="*/ 355572 h 401302"/>
                  <a:gd name="connsiteX5" fmla="*/ 562342 w 594969"/>
                  <a:gd name="connsiteY5" fmla="*/ 233652 h 401302"/>
                  <a:gd name="connsiteX6" fmla="*/ 478522 w 594969"/>
                  <a:gd name="connsiteY6" fmla="*/ 30452 h 401302"/>
                  <a:gd name="connsiteX7" fmla="*/ 265162 w 594969"/>
                  <a:gd name="connsiteY7" fmla="*/ 20292 h 401302"/>
                  <a:gd name="connsiteX0-1" fmla="*/ 265162 w 590094"/>
                  <a:gd name="connsiteY0-2" fmla="*/ 20292 h 401386"/>
                  <a:gd name="connsiteX1-3" fmla="*/ 23862 w 590094"/>
                  <a:gd name="connsiteY1-4" fmla="*/ 213332 h 401386"/>
                  <a:gd name="connsiteX2-5" fmla="*/ 13702 w 590094"/>
                  <a:gd name="connsiteY2-6" fmla="*/ 358112 h 401386"/>
                  <a:gd name="connsiteX3-7" fmla="*/ 67042 w 590094"/>
                  <a:gd name="connsiteY3-8" fmla="*/ 401292 h 401386"/>
                  <a:gd name="connsiteX4-9" fmla="*/ 544562 w 590094"/>
                  <a:gd name="connsiteY4-10" fmla="*/ 365097 h 401386"/>
                  <a:gd name="connsiteX5-11" fmla="*/ 562342 w 590094"/>
                  <a:gd name="connsiteY5-12" fmla="*/ 233652 h 401386"/>
                  <a:gd name="connsiteX6-13" fmla="*/ 478522 w 590094"/>
                  <a:gd name="connsiteY6-14" fmla="*/ 30452 h 401386"/>
                  <a:gd name="connsiteX7-15" fmla="*/ 265162 w 590094"/>
                  <a:gd name="connsiteY7-16" fmla="*/ 20292 h 401386"/>
                  <a:gd name="connsiteX0-17" fmla="*/ 265162 w 590094"/>
                  <a:gd name="connsiteY0-18" fmla="*/ 5608 h 386702"/>
                  <a:gd name="connsiteX1-19" fmla="*/ 23862 w 590094"/>
                  <a:gd name="connsiteY1-20" fmla="*/ 198648 h 386702"/>
                  <a:gd name="connsiteX2-21" fmla="*/ 13702 w 590094"/>
                  <a:gd name="connsiteY2-22" fmla="*/ 343428 h 386702"/>
                  <a:gd name="connsiteX3-23" fmla="*/ 67042 w 590094"/>
                  <a:gd name="connsiteY3-24" fmla="*/ 386608 h 386702"/>
                  <a:gd name="connsiteX4-25" fmla="*/ 544562 w 590094"/>
                  <a:gd name="connsiteY4-26" fmla="*/ 350413 h 386702"/>
                  <a:gd name="connsiteX5-27" fmla="*/ 562342 w 590094"/>
                  <a:gd name="connsiteY5-28" fmla="*/ 218968 h 386702"/>
                  <a:gd name="connsiteX6-29" fmla="*/ 478522 w 590094"/>
                  <a:gd name="connsiteY6-30" fmla="*/ 15768 h 386702"/>
                  <a:gd name="connsiteX7-31" fmla="*/ 279767 w 590094"/>
                  <a:gd name="connsiteY7-32" fmla="*/ 48788 h 386702"/>
                  <a:gd name="connsiteX8" fmla="*/ 265162 w 590094"/>
                  <a:gd name="connsiteY8" fmla="*/ 5608 h 38670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 y="connsiteY8"/>
                  </a:cxn>
                </a:cxnLst>
                <a:rect l="l" t="t" r="r" b="b"/>
                <a:pathLst>
                  <a:path w="590094" h="386702">
                    <a:moveTo>
                      <a:pt x="265162" y="5608"/>
                    </a:moveTo>
                    <a:cubicBezTo>
                      <a:pt x="222511" y="30585"/>
                      <a:pt x="65772" y="142345"/>
                      <a:pt x="23862" y="198648"/>
                    </a:cubicBezTo>
                    <a:cubicBezTo>
                      <a:pt x="-18048" y="254951"/>
                      <a:pt x="6505" y="312101"/>
                      <a:pt x="13702" y="343428"/>
                    </a:cubicBezTo>
                    <a:cubicBezTo>
                      <a:pt x="20899" y="374755"/>
                      <a:pt x="-21435" y="385444"/>
                      <a:pt x="67042" y="386608"/>
                    </a:cubicBezTo>
                    <a:cubicBezTo>
                      <a:pt x="155519" y="387772"/>
                      <a:pt x="462012" y="378353"/>
                      <a:pt x="544562" y="350413"/>
                    </a:cubicBezTo>
                    <a:cubicBezTo>
                      <a:pt x="627112" y="322473"/>
                      <a:pt x="574619" y="273155"/>
                      <a:pt x="562342" y="218968"/>
                    </a:cubicBezTo>
                    <a:cubicBezTo>
                      <a:pt x="550065" y="164781"/>
                      <a:pt x="525618" y="44131"/>
                      <a:pt x="478522" y="15768"/>
                    </a:cubicBezTo>
                    <a:cubicBezTo>
                      <a:pt x="431426" y="-12595"/>
                      <a:pt x="315327" y="50481"/>
                      <a:pt x="279767" y="48788"/>
                    </a:cubicBezTo>
                    <a:cubicBezTo>
                      <a:pt x="244207" y="47095"/>
                      <a:pt x="307813" y="-19369"/>
                      <a:pt x="265162" y="56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1" name="任意多边形: 形状 50"/>
              <p:cNvSpPr/>
              <p:nvPr/>
            </p:nvSpPr>
            <p:spPr>
              <a:xfrm>
                <a:off x="5470205" y="5919973"/>
                <a:ext cx="183842" cy="56274"/>
              </a:xfrm>
              <a:custGeom>
                <a:avLst/>
                <a:gdLst>
                  <a:gd name="connsiteX0" fmla="*/ 70771 w 309087"/>
                  <a:gd name="connsiteY0" fmla="*/ 328 h 91896"/>
                  <a:gd name="connsiteX1" fmla="*/ 9811 w 309087"/>
                  <a:gd name="connsiteY1" fmla="*/ 91768 h 91896"/>
                  <a:gd name="connsiteX2" fmla="*/ 308896 w 309087"/>
                  <a:gd name="connsiteY2" fmla="*/ 21283 h 91896"/>
                  <a:gd name="connsiteX3" fmla="*/ 55531 w 309087"/>
                  <a:gd name="connsiteY3" fmla="*/ 59383 h 91896"/>
                  <a:gd name="connsiteX4" fmla="*/ 70771 w 309087"/>
                  <a:gd name="connsiteY4" fmla="*/ 328 h 91896"/>
                  <a:gd name="connsiteX0-1" fmla="*/ 70576 w 305613"/>
                  <a:gd name="connsiteY0-2" fmla="*/ 372 h 93322"/>
                  <a:gd name="connsiteX1-3" fmla="*/ 9616 w 305613"/>
                  <a:gd name="connsiteY1-4" fmla="*/ 91812 h 93322"/>
                  <a:gd name="connsiteX2-5" fmla="*/ 305418 w 305613"/>
                  <a:gd name="connsiteY2-6" fmla="*/ 57522 h 93322"/>
                  <a:gd name="connsiteX3-7" fmla="*/ 55336 w 305613"/>
                  <a:gd name="connsiteY3-8" fmla="*/ 59427 h 93322"/>
                  <a:gd name="connsiteX4-9" fmla="*/ 70576 w 305613"/>
                  <a:gd name="connsiteY4-10" fmla="*/ 372 h 93322"/>
                  <a:gd name="connsiteX0-11" fmla="*/ 29248 w 316818"/>
                  <a:gd name="connsiteY0-12" fmla="*/ 767 h 56274"/>
                  <a:gd name="connsiteX1-13" fmla="*/ 20814 w 316818"/>
                  <a:gd name="connsiteY1-14" fmla="*/ 56012 h 56274"/>
                  <a:gd name="connsiteX2-15" fmla="*/ 316616 w 316818"/>
                  <a:gd name="connsiteY2-16" fmla="*/ 21722 h 56274"/>
                  <a:gd name="connsiteX3-17" fmla="*/ 66534 w 316818"/>
                  <a:gd name="connsiteY3-18" fmla="*/ 23627 h 56274"/>
                  <a:gd name="connsiteX4-19" fmla="*/ 29248 w 316818"/>
                  <a:gd name="connsiteY4-20" fmla="*/ 767 h 562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16818" h="56274">
                    <a:moveTo>
                      <a:pt x="29248" y="767"/>
                    </a:moveTo>
                    <a:cubicBezTo>
                      <a:pt x="21628" y="6164"/>
                      <a:pt x="-27081" y="52520"/>
                      <a:pt x="20814" y="56012"/>
                    </a:cubicBezTo>
                    <a:cubicBezTo>
                      <a:pt x="68709" y="59505"/>
                      <a:pt x="308996" y="27119"/>
                      <a:pt x="316616" y="21722"/>
                    </a:cubicBezTo>
                    <a:cubicBezTo>
                      <a:pt x="324236" y="16325"/>
                      <a:pt x="114429" y="27120"/>
                      <a:pt x="66534" y="23627"/>
                    </a:cubicBezTo>
                    <a:cubicBezTo>
                      <a:pt x="18639" y="20135"/>
                      <a:pt x="36868" y="-4630"/>
                      <a:pt x="29248" y="7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矩形 42"/>
            <p:cNvSpPr/>
            <p:nvPr/>
          </p:nvSpPr>
          <p:spPr>
            <a:xfrm rot="316725">
              <a:off x="6264584" y="2978605"/>
              <a:ext cx="200631"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Freeform 124"/>
            <p:cNvSpPr/>
            <p:nvPr/>
          </p:nvSpPr>
          <p:spPr bwMode="auto">
            <a:xfrm>
              <a:off x="6204813" y="5940458"/>
              <a:ext cx="531767" cy="125121"/>
            </a:xfrm>
            <a:custGeom>
              <a:avLst/>
              <a:gdLst>
                <a:gd name="T0" fmla="*/ 79 w 93"/>
                <a:gd name="T1" fmla="*/ 1 h 22"/>
                <a:gd name="T2" fmla="*/ 90 w 93"/>
                <a:gd name="T3" fmla="*/ 9 h 22"/>
                <a:gd name="T4" fmla="*/ 86 w 93"/>
                <a:gd name="T5" fmla="*/ 22 h 22"/>
                <a:gd name="T6" fmla="*/ 8 w 93"/>
                <a:gd name="T7" fmla="*/ 17 h 22"/>
                <a:gd name="T8" fmla="*/ 10 w 93"/>
                <a:gd name="T9" fmla="*/ 0 h 22"/>
                <a:gd name="T10" fmla="*/ 79 w 93"/>
                <a:gd name="T11" fmla="*/ 1 h 22"/>
              </a:gdLst>
              <a:ahLst/>
              <a:cxnLst>
                <a:cxn ang="0">
                  <a:pos x="T0" y="T1"/>
                </a:cxn>
                <a:cxn ang="0">
                  <a:pos x="T2" y="T3"/>
                </a:cxn>
                <a:cxn ang="0">
                  <a:pos x="T4" y="T5"/>
                </a:cxn>
                <a:cxn ang="0">
                  <a:pos x="T6" y="T7"/>
                </a:cxn>
                <a:cxn ang="0">
                  <a:pos x="T8" y="T9"/>
                </a:cxn>
                <a:cxn ang="0">
                  <a:pos x="T10" y="T11"/>
                </a:cxn>
              </a:cxnLst>
              <a:rect l="0" t="0" r="r" b="b"/>
              <a:pathLst>
                <a:path w="93" h="22">
                  <a:moveTo>
                    <a:pt x="79" y="1"/>
                  </a:moveTo>
                  <a:cubicBezTo>
                    <a:pt x="79" y="1"/>
                    <a:pt x="90" y="7"/>
                    <a:pt x="90" y="9"/>
                  </a:cubicBezTo>
                  <a:cubicBezTo>
                    <a:pt x="90" y="11"/>
                    <a:pt x="93" y="21"/>
                    <a:pt x="86" y="22"/>
                  </a:cubicBezTo>
                  <a:cubicBezTo>
                    <a:pt x="79" y="22"/>
                    <a:pt x="16" y="20"/>
                    <a:pt x="8" y="17"/>
                  </a:cubicBezTo>
                  <a:cubicBezTo>
                    <a:pt x="0" y="13"/>
                    <a:pt x="6" y="1"/>
                    <a:pt x="10" y="0"/>
                  </a:cubicBezTo>
                  <a:cubicBezTo>
                    <a:pt x="13" y="0"/>
                    <a:pt x="79" y="1"/>
                    <a:pt x="7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126"/>
            <p:cNvSpPr/>
            <p:nvPr/>
          </p:nvSpPr>
          <p:spPr bwMode="auto">
            <a:xfrm>
              <a:off x="6323245" y="5805219"/>
              <a:ext cx="365740" cy="233400"/>
            </a:xfrm>
            <a:custGeom>
              <a:avLst/>
              <a:gdLst>
                <a:gd name="T0" fmla="*/ 64 w 64"/>
                <a:gd name="T1" fmla="*/ 12 h 41"/>
                <a:gd name="T2" fmla="*/ 36 w 64"/>
                <a:gd name="T3" fmla="*/ 37 h 41"/>
                <a:gd name="T4" fmla="*/ 32 w 64"/>
                <a:gd name="T5" fmla="*/ 41 h 41"/>
                <a:gd name="T6" fmla="*/ 29 w 64"/>
                <a:gd name="T7" fmla="*/ 37 h 41"/>
                <a:gd name="T8" fmla="*/ 18 w 64"/>
                <a:gd name="T9" fmla="*/ 14 h 41"/>
                <a:gd name="T10" fmla="*/ 0 w 64"/>
                <a:gd name="T11" fmla="*/ 7 h 41"/>
                <a:gd name="T12" fmla="*/ 4 w 64"/>
                <a:gd name="T13" fmla="*/ 0 h 41"/>
                <a:gd name="T14" fmla="*/ 31 w 64"/>
                <a:gd name="T15" fmla="*/ 15 h 41"/>
                <a:gd name="T16" fmla="*/ 54 w 64"/>
                <a:gd name="T17" fmla="*/ 4 h 41"/>
                <a:gd name="T18" fmla="*/ 64 w 64"/>
                <a:gd name="T19"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41">
                  <a:moveTo>
                    <a:pt x="64" y="12"/>
                  </a:moveTo>
                  <a:cubicBezTo>
                    <a:pt x="64" y="12"/>
                    <a:pt x="40" y="4"/>
                    <a:pt x="36" y="37"/>
                  </a:cubicBezTo>
                  <a:cubicBezTo>
                    <a:pt x="32" y="41"/>
                    <a:pt x="32" y="41"/>
                    <a:pt x="32" y="41"/>
                  </a:cubicBezTo>
                  <a:cubicBezTo>
                    <a:pt x="29" y="37"/>
                    <a:pt x="29" y="37"/>
                    <a:pt x="29" y="37"/>
                  </a:cubicBezTo>
                  <a:cubicBezTo>
                    <a:pt x="29" y="37"/>
                    <a:pt x="29" y="24"/>
                    <a:pt x="18" y="14"/>
                  </a:cubicBezTo>
                  <a:cubicBezTo>
                    <a:pt x="8" y="4"/>
                    <a:pt x="0" y="7"/>
                    <a:pt x="0" y="7"/>
                  </a:cubicBezTo>
                  <a:cubicBezTo>
                    <a:pt x="4" y="0"/>
                    <a:pt x="4" y="0"/>
                    <a:pt x="4" y="0"/>
                  </a:cubicBezTo>
                  <a:cubicBezTo>
                    <a:pt x="4" y="0"/>
                    <a:pt x="25" y="2"/>
                    <a:pt x="31" y="15"/>
                  </a:cubicBezTo>
                  <a:cubicBezTo>
                    <a:pt x="31" y="15"/>
                    <a:pt x="40" y="3"/>
                    <a:pt x="54" y="4"/>
                  </a:cubicBezTo>
                  <a:lnTo>
                    <a:pt x="64"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46" name="组合 45"/>
            <p:cNvGrpSpPr/>
            <p:nvPr/>
          </p:nvGrpSpPr>
          <p:grpSpPr>
            <a:xfrm flipH="1">
              <a:off x="6217005" y="5727172"/>
              <a:ext cx="590094" cy="386702"/>
              <a:chOff x="5798827" y="5727172"/>
              <a:chExt cx="590094" cy="386702"/>
            </a:xfrm>
            <a:grpFill/>
          </p:grpSpPr>
          <p:sp>
            <p:nvSpPr>
              <p:cNvPr id="47" name="任意多边形: 形状 46"/>
              <p:cNvSpPr/>
              <p:nvPr/>
            </p:nvSpPr>
            <p:spPr>
              <a:xfrm>
                <a:off x="5798827" y="5727172"/>
                <a:ext cx="590094" cy="386702"/>
              </a:xfrm>
              <a:custGeom>
                <a:avLst/>
                <a:gdLst>
                  <a:gd name="connsiteX0" fmla="*/ 265162 w 594969"/>
                  <a:gd name="connsiteY0" fmla="*/ 20292 h 401302"/>
                  <a:gd name="connsiteX1" fmla="*/ 23862 w 594969"/>
                  <a:gd name="connsiteY1" fmla="*/ 213332 h 401302"/>
                  <a:gd name="connsiteX2" fmla="*/ 13702 w 594969"/>
                  <a:gd name="connsiteY2" fmla="*/ 358112 h 401302"/>
                  <a:gd name="connsiteX3" fmla="*/ 67042 w 594969"/>
                  <a:gd name="connsiteY3" fmla="*/ 401292 h 401302"/>
                  <a:gd name="connsiteX4" fmla="*/ 552182 w 594969"/>
                  <a:gd name="connsiteY4" fmla="*/ 355572 h 401302"/>
                  <a:gd name="connsiteX5" fmla="*/ 562342 w 594969"/>
                  <a:gd name="connsiteY5" fmla="*/ 233652 h 401302"/>
                  <a:gd name="connsiteX6" fmla="*/ 478522 w 594969"/>
                  <a:gd name="connsiteY6" fmla="*/ 30452 h 401302"/>
                  <a:gd name="connsiteX7" fmla="*/ 265162 w 594969"/>
                  <a:gd name="connsiteY7" fmla="*/ 20292 h 401302"/>
                  <a:gd name="connsiteX0-1" fmla="*/ 265162 w 590094"/>
                  <a:gd name="connsiteY0-2" fmla="*/ 20292 h 401386"/>
                  <a:gd name="connsiteX1-3" fmla="*/ 23862 w 590094"/>
                  <a:gd name="connsiteY1-4" fmla="*/ 213332 h 401386"/>
                  <a:gd name="connsiteX2-5" fmla="*/ 13702 w 590094"/>
                  <a:gd name="connsiteY2-6" fmla="*/ 358112 h 401386"/>
                  <a:gd name="connsiteX3-7" fmla="*/ 67042 w 590094"/>
                  <a:gd name="connsiteY3-8" fmla="*/ 401292 h 401386"/>
                  <a:gd name="connsiteX4-9" fmla="*/ 544562 w 590094"/>
                  <a:gd name="connsiteY4-10" fmla="*/ 365097 h 401386"/>
                  <a:gd name="connsiteX5-11" fmla="*/ 562342 w 590094"/>
                  <a:gd name="connsiteY5-12" fmla="*/ 233652 h 401386"/>
                  <a:gd name="connsiteX6-13" fmla="*/ 478522 w 590094"/>
                  <a:gd name="connsiteY6-14" fmla="*/ 30452 h 401386"/>
                  <a:gd name="connsiteX7-15" fmla="*/ 265162 w 590094"/>
                  <a:gd name="connsiteY7-16" fmla="*/ 20292 h 401386"/>
                  <a:gd name="connsiteX0-17" fmla="*/ 265162 w 590094"/>
                  <a:gd name="connsiteY0-18" fmla="*/ 5608 h 386702"/>
                  <a:gd name="connsiteX1-19" fmla="*/ 23862 w 590094"/>
                  <a:gd name="connsiteY1-20" fmla="*/ 198648 h 386702"/>
                  <a:gd name="connsiteX2-21" fmla="*/ 13702 w 590094"/>
                  <a:gd name="connsiteY2-22" fmla="*/ 343428 h 386702"/>
                  <a:gd name="connsiteX3-23" fmla="*/ 67042 w 590094"/>
                  <a:gd name="connsiteY3-24" fmla="*/ 386608 h 386702"/>
                  <a:gd name="connsiteX4-25" fmla="*/ 544562 w 590094"/>
                  <a:gd name="connsiteY4-26" fmla="*/ 350413 h 386702"/>
                  <a:gd name="connsiteX5-27" fmla="*/ 562342 w 590094"/>
                  <a:gd name="connsiteY5-28" fmla="*/ 218968 h 386702"/>
                  <a:gd name="connsiteX6-29" fmla="*/ 478522 w 590094"/>
                  <a:gd name="connsiteY6-30" fmla="*/ 15768 h 386702"/>
                  <a:gd name="connsiteX7-31" fmla="*/ 279767 w 590094"/>
                  <a:gd name="connsiteY7-32" fmla="*/ 48788 h 386702"/>
                  <a:gd name="connsiteX8" fmla="*/ 265162 w 590094"/>
                  <a:gd name="connsiteY8" fmla="*/ 5608 h 38670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 y="connsiteY8"/>
                  </a:cxn>
                </a:cxnLst>
                <a:rect l="l" t="t" r="r" b="b"/>
                <a:pathLst>
                  <a:path w="590094" h="386702">
                    <a:moveTo>
                      <a:pt x="265162" y="5608"/>
                    </a:moveTo>
                    <a:cubicBezTo>
                      <a:pt x="222511" y="30585"/>
                      <a:pt x="65772" y="142345"/>
                      <a:pt x="23862" y="198648"/>
                    </a:cubicBezTo>
                    <a:cubicBezTo>
                      <a:pt x="-18048" y="254951"/>
                      <a:pt x="6505" y="312101"/>
                      <a:pt x="13702" y="343428"/>
                    </a:cubicBezTo>
                    <a:cubicBezTo>
                      <a:pt x="20899" y="374755"/>
                      <a:pt x="-21435" y="385444"/>
                      <a:pt x="67042" y="386608"/>
                    </a:cubicBezTo>
                    <a:cubicBezTo>
                      <a:pt x="155519" y="387772"/>
                      <a:pt x="462012" y="378353"/>
                      <a:pt x="544562" y="350413"/>
                    </a:cubicBezTo>
                    <a:cubicBezTo>
                      <a:pt x="627112" y="322473"/>
                      <a:pt x="574619" y="273155"/>
                      <a:pt x="562342" y="218968"/>
                    </a:cubicBezTo>
                    <a:cubicBezTo>
                      <a:pt x="550065" y="164781"/>
                      <a:pt x="525618" y="44131"/>
                      <a:pt x="478522" y="15768"/>
                    </a:cubicBezTo>
                    <a:cubicBezTo>
                      <a:pt x="431426" y="-12595"/>
                      <a:pt x="315327" y="50481"/>
                      <a:pt x="279767" y="48788"/>
                    </a:cubicBezTo>
                    <a:cubicBezTo>
                      <a:pt x="244207" y="47095"/>
                      <a:pt x="307813" y="-19369"/>
                      <a:pt x="265162" y="56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任意多边形: 形状 47"/>
              <p:cNvSpPr/>
              <p:nvPr/>
            </p:nvSpPr>
            <p:spPr>
              <a:xfrm>
                <a:off x="5831894" y="5919973"/>
                <a:ext cx="183842" cy="56274"/>
              </a:xfrm>
              <a:custGeom>
                <a:avLst/>
                <a:gdLst>
                  <a:gd name="connsiteX0" fmla="*/ 70771 w 309087"/>
                  <a:gd name="connsiteY0" fmla="*/ 328 h 91896"/>
                  <a:gd name="connsiteX1" fmla="*/ 9811 w 309087"/>
                  <a:gd name="connsiteY1" fmla="*/ 91768 h 91896"/>
                  <a:gd name="connsiteX2" fmla="*/ 308896 w 309087"/>
                  <a:gd name="connsiteY2" fmla="*/ 21283 h 91896"/>
                  <a:gd name="connsiteX3" fmla="*/ 55531 w 309087"/>
                  <a:gd name="connsiteY3" fmla="*/ 59383 h 91896"/>
                  <a:gd name="connsiteX4" fmla="*/ 70771 w 309087"/>
                  <a:gd name="connsiteY4" fmla="*/ 328 h 91896"/>
                  <a:gd name="connsiteX0-1" fmla="*/ 70576 w 305613"/>
                  <a:gd name="connsiteY0-2" fmla="*/ 372 h 93322"/>
                  <a:gd name="connsiteX1-3" fmla="*/ 9616 w 305613"/>
                  <a:gd name="connsiteY1-4" fmla="*/ 91812 h 93322"/>
                  <a:gd name="connsiteX2-5" fmla="*/ 305418 w 305613"/>
                  <a:gd name="connsiteY2-6" fmla="*/ 57522 h 93322"/>
                  <a:gd name="connsiteX3-7" fmla="*/ 55336 w 305613"/>
                  <a:gd name="connsiteY3-8" fmla="*/ 59427 h 93322"/>
                  <a:gd name="connsiteX4-9" fmla="*/ 70576 w 305613"/>
                  <a:gd name="connsiteY4-10" fmla="*/ 372 h 93322"/>
                  <a:gd name="connsiteX0-11" fmla="*/ 29248 w 316818"/>
                  <a:gd name="connsiteY0-12" fmla="*/ 767 h 56274"/>
                  <a:gd name="connsiteX1-13" fmla="*/ 20814 w 316818"/>
                  <a:gd name="connsiteY1-14" fmla="*/ 56012 h 56274"/>
                  <a:gd name="connsiteX2-15" fmla="*/ 316616 w 316818"/>
                  <a:gd name="connsiteY2-16" fmla="*/ 21722 h 56274"/>
                  <a:gd name="connsiteX3-17" fmla="*/ 66534 w 316818"/>
                  <a:gd name="connsiteY3-18" fmla="*/ 23627 h 56274"/>
                  <a:gd name="connsiteX4-19" fmla="*/ 29248 w 316818"/>
                  <a:gd name="connsiteY4-20" fmla="*/ 767 h 562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16818" h="56274">
                    <a:moveTo>
                      <a:pt x="29248" y="767"/>
                    </a:moveTo>
                    <a:cubicBezTo>
                      <a:pt x="21628" y="6164"/>
                      <a:pt x="-27081" y="52520"/>
                      <a:pt x="20814" y="56012"/>
                    </a:cubicBezTo>
                    <a:cubicBezTo>
                      <a:pt x="68709" y="59505"/>
                      <a:pt x="308996" y="27119"/>
                      <a:pt x="316616" y="21722"/>
                    </a:cubicBezTo>
                    <a:cubicBezTo>
                      <a:pt x="324236" y="16325"/>
                      <a:pt x="114429" y="27120"/>
                      <a:pt x="66534" y="23627"/>
                    </a:cubicBezTo>
                    <a:cubicBezTo>
                      <a:pt x="18639" y="20135"/>
                      <a:pt x="36868" y="-4630"/>
                      <a:pt x="29248" y="7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9" name="PA_任意多边形 72"/>
          <p:cNvSpPr/>
          <p:nvPr>
            <p:custDataLst>
              <p:tags r:id="rId5"/>
            </p:custDataLst>
          </p:nvPr>
        </p:nvSpPr>
        <p:spPr>
          <a:xfrm>
            <a:off x="6191851" y="6267858"/>
            <a:ext cx="3642040" cy="991374"/>
          </a:xfrm>
          <a:custGeom>
            <a:avLst/>
            <a:gdLst>
              <a:gd name="connsiteX0" fmla="*/ 272561 w 6203149"/>
              <a:gd name="connsiteY0" fmla="*/ 520977 h 991374"/>
              <a:gd name="connsiteX1" fmla="*/ 2593730 w 6203149"/>
              <a:gd name="connsiteY1" fmla="*/ 5161 h 991374"/>
              <a:gd name="connsiteX2" fmla="*/ 5196253 w 6203149"/>
              <a:gd name="connsiteY2" fmla="*/ 286515 h 991374"/>
              <a:gd name="connsiteX3" fmla="*/ 6157545 w 6203149"/>
              <a:gd name="connsiteY3" fmla="*/ 778885 h 991374"/>
              <a:gd name="connsiteX4" fmla="*/ 3906715 w 6203149"/>
              <a:gd name="connsiteY4" fmla="*/ 989900 h 991374"/>
              <a:gd name="connsiteX5" fmla="*/ 1069730 w 6203149"/>
              <a:gd name="connsiteY5" fmla="*/ 872669 h 991374"/>
              <a:gd name="connsiteX6" fmla="*/ 131884 w 6203149"/>
              <a:gd name="connsiteY6" fmla="*/ 872669 h 991374"/>
              <a:gd name="connsiteX7" fmla="*/ 272561 w 6203149"/>
              <a:gd name="connsiteY7" fmla="*/ 520977 h 99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3149" h="991374">
                <a:moveTo>
                  <a:pt x="272561" y="520977"/>
                </a:moveTo>
                <a:cubicBezTo>
                  <a:pt x="682869" y="376392"/>
                  <a:pt x="1773115" y="44238"/>
                  <a:pt x="2593730" y="5161"/>
                </a:cubicBezTo>
                <a:cubicBezTo>
                  <a:pt x="3414345" y="-33916"/>
                  <a:pt x="4602284" y="157561"/>
                  <a:pt x="5196253" y="286515"/>
                </a:cubicBezTo>
                <a:cubicBezTo>
                  <a:pt x="5790222" y="415469"/>
                  <a:pt x="6372468" y="661654"/>
                  <a:pt x="6157545" y="778885"/>
                </a:cubicBezTo>
                <a:cubicBezTo>
                  <a:pt x="5942622" y="896116"/>
                  <a:pt x="4754684" y="974269"/>
                  <a:pt x="3906715" y="989900"/>
                </a:cubicBezTo>
                <a:cubicBezTo>
                  <a:pt x="3058746" y="1005531"/>
                  <a:pt x="1698868" y="892207"/>
                  <a:pt x="1069730" y="872669"/>
                </a:cubicBezTo>
                <a:cubicBezTo>
                  <a:pt x="440592" y="853131"/>
                  <a:pt x="260838" y="927377"/>
                  <a:pt x="131884" y="872669"/>
                </a:cubicBezTo>
                <a:cubicBezTo>
                  <a:pt x="2930" y="817961"/>
                  <a:pt x="-137747" y="665562"/>
                  <a:pt x="272561" y="520977"/>
                </a:cubicBezTo>
                <a:close/>
              </a:path>
            </a:pathLst>
          </a:custGeom>
          <a:solidFill>
            <a:srgbClr val="14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PA_组合 110"/>
          <p:cNvGrpSpPr/>
          <p:nvPr>
            <p:custDataLst>
              <p:tags r:id="rId6"/>
            </p:custDataLst>
          </p:nvPr>
        </p:nvGrpSpPr>
        <p:grpSpPr>
          <a:xfrm>
            <a:off x="-275782" y="5081615"/>
            <a:ext cx="667919" cy="1524044"/>
            <a:chOff x="2373054" y="-6769587"/>
            <a:chExt cx="1251176" cy="2854908"/>
          </a:xfrm>
          <a:solidFill>
            <a:srgbClr val="143762"/>
          </a:solidFill>
        </p:grpSpPr>
        <p:sp>
          <p:nvSpPr>
            <p:cNvPr id="61" name="任意多边形: 形状 60"/>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62"/>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63"/>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68"/>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形状 75"/>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任意多边形: 形状 76"/>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任意多边形: 形状 80"/>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任意多边形: 形状 84"/>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形状 85"/>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形状 89"/>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形状 90"/>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PA_组合 111"/>
          <p:cNvGrpSpPr/>
          <p:nvPr>
            <p:custDataLst>
              <p:tags r:id="rId7"/>
            </p:custDataLst>
          </p:nvPr>
        </p:nvGrpSpPr>
        <p:grpSpPr>
          <a:xfrm rot="333741">
            <a:off x="-157887" y="4450745"/>
            <a:ext cx="971767" cy="2217358"/>
            <a:chOff x="2373054" y="-6769587"/>
            <a:chExt cx="1251176" cy="2854908"/>
          </a:xfrm>
          <a:solidFill>
            <a:srgbClr val="143762"/>
          </a:solidFill>
        </p:grpSpPr>
        <p:sp>
          <p:nvSpPr>
            <p:cNvPr id="95" name="任意多边形: 形状 94"/>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形状 95"/>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96"/>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形状 97"/>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任意多边形: 形状 98"/>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任意多边形: 形状 99"/>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任意多边形: 形状 100"/>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任意多边形: 形状 101"/>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任意多边形: 形状 102"/>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任意多边形: 形状 103"/>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任意多边形: 形状 104"/>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任意多边形: 形状 105"/>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任意多边形: 形状 106"/>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任意多边形: 形状 107"/>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任意多边形: 形状 108"/>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任意多边形: 形状 109"/>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任意多边形: 形状 110"/>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任意多边形: 形状 111"/>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任意多边形: 形状 112"/>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任意多边形: 形状 113"/>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任意多边形: 形状 114"/>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任意多边形: 形状 115"/>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任意多边形: 形状 116"/>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任意多边形: 形状 117"/>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任意多边形: 形状 118"/>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任意多边形: 形状 119"/>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任意多边形: 形状 120"/>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任意多边形: 形状 121"/>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任意多边形: 形状 122"/>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任意多边形: 形状 123"/>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任意多边形: 形状 124"/>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任意多边形: 形状 125"/>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任意多边形: 形状 126"/>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8" name="PA_组合 145"/>
          <p:cNvGrpSpPr/>
          <p:nvPr>
            <p:custDataLst>
              <p:tags r:id="rId8"/>
            </p:custDataLst>
          </p:nvPr>
        </p:nvGrpSpPr>
        <p:grpSpPr>
          <a:xfrm rot="21266259" flipH="1">
            <a:off x="486874" y="5091754"/>
            <a:ext cx="760931" cy="1736276"/>
            <a:chOff x="2373054" y="-6769587"/>
            <a:chExt cx="1251176" cy="2854908"/>
          </a:xfrm>
          <a:solidFill>
            <a:srgbClr val="143762"/>
          </a:solidFill>
        </p:grpSpPr>
        <p:sp>
          <p:nvSpPr>
            <p:cNvPr id="129" name="任意多边形: 形状 128"/>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任意多边形: 形状 129"/>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任意多边形: 形状 130"/>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任意多边形: 形状 131"/>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任意多边形: 形状 132"/>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任意多边形: 形状 133"/>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任意多边形: 形状 134"/>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任意多边形: 形状 135"/>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任意多边形: 形状 136"/>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任意多边形: 形状 137"/>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任意多边形: 形状 138"/>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任意多边形: 形状 139"/>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任意多边形: 形状 140"/>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任意多边形: 形状 141"/>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任意多边形: 形状 142"/>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任意多边形: 形状 143"/>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任意多边形: 形状 144"/>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任意多边形: 形状 145"/>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任意多边形: 形状 146"/>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任意多边形: 形状 147"/>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任意多边形: 形状 148"/>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任意多边形: 形状 149"/>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任意多边形: 形状 150"/>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任意多边形: 形状 151"/>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任意多边形: 形状 152"/>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任意多边形: 形状 153"/>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任意多边形: 形状 154"/>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任意多边形: 形状 155"/>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任意多边形: 形状 156"/>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任意多边形: 形状 157"/>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任意多边形: 形状 158"/>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任意多边形: 形状 159"/>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任意多边形: 形状 160"/>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2" name="PA_组合 179"/>
          <p:cNvGrpSpPr/>
          <p:nvPr>
            <p:custDataLst>
              <p:tags r:id="rId9"/>
            </p:custDataLst>
          </p:nvPr>
        </p:nvGrpSpPr>
        <p:grpSpPr>
          <a:xfrm rot="20646524" flipH="1">
            <a:off x="1038859" y="5408739"/>
            <a:ext cx="627468" cy="1431743"/>
            <a:chOff x="2373054" y="-6769587"/>
            <a:chExt cx="1251176" cy="2854908"/>
          </a:xfrm>
          <a:solidFill>
            <a:srgbClr val="143762"/>
          </a:solidFill>
        </p:grpSpPr>
        <p:sp>
          <p:nvSpPr>
            <p:cNvPr id="163" name="任意多边形: 形状 162"/>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任意多边形: 形状 163"/>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任意多边形: 形状 164"/>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任意多边形: 形状 165"/>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任意多边形: 形状 166"/>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任意多边形: 形状 167"/>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任意多边形: 形状 168"/>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任意多边形: 形状 169"/>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任意多边形: 形状 170"/>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任意多边形: 形状 171"/>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任意多边形: 形状 172"/>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任意多边形: 形状 173"/>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任意多边形: 形状 174"/>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任意多边形: 形状 175"/>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任意多边形: 形状 176"/>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任意多边形: 形状 177"/>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任意多边形: 形状 178"/>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任意多边形: 形状 179"/>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任意多边形: 形状 180"/>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任意多边形: 形状 181"/>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任意多边形: 形状 182"/>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任意多边形: 形状 183"/>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任意多边形: 形状 184"/>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任意多边形: 形状 185"/>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任意多边形: 形状 186"/>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任意多边形: 形状 187"/>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任意多边形: 形状 188"/>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任意多边形: 形状 189"/>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任意多边形: 形状 190"/>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任意多边形: 形状 191"/>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任意多边形: 形状 192"/>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任意多边形: 形状 193"/>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任意多边形: 形状 194"/>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PA_组合 213"/>
          <p:cNvGrpSpPr/>
          <p:nvPr>
            <p:custDataLst>
              <p:tags r:id="rId10"/>
            </p:custDataLst>
          </p:nvPr>
        </p:nvGrpSpPr>
        <p:grpSpPr>
          <a:xfrm rot="21435685" flipH="1">
            <a:off x="1999525" y="5458488"/>
            <a:ext cx="347245" cy="792335"/>
            <a:chOff x="2373054" y="-6769587"/>
            <a:chExt cx="1251176" cy="2854908"/>
          </a:xfrm>
          <a:solidFill>
            <a:srgbClr val="143762"/>
          </a:solidFill>
        </p:grpSpPr>
        <p:sp>
          <p:nvSpPr>
            <p:cNvPr id="197" name="任意多边形: 形状 196"/>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任意多边形: 形状 197"/>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任意多边形: 形状 198"/>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任意多边形: 形状 199"/>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任意多边形: 形状 200"/>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任意多边形: 形状 201"/>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任意多边形: 形状 202"/>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任意多边形: 形状 203"/>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任意多边形: 形状 204"/>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任意多边形: 形状 205"/>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任意多边形: 形状 206"/>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任意多边形: 形状 207"/>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任意多边形: 形状 208"/>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任意多边形: 形状 209"/>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任意多边形: 形状 210"/>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任意多边形: 形状 211"/>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任意多边形: 形状 212"/>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任意多边形: 形状 213"/>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任意多边形: 形状 214"/>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任意多边形: 形状 215"/>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任意多边形: 形状 216"/>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任意多边形: 形状 217"/>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任意多边形: 形状 218"/>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任意多边形: 形状 219"/>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任意多边形: 形状 220"/>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任意多边形: 形状 221"/>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任意多边形: 形状 222"/>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任意多边形: 形状 223"/>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任意多边形: 形状 224"/>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任意多边形: 形状 225"/>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任意多边形: 形状 226"/>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任意多边形: 形状 227"/>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任意多边形: 形状 228"/>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0" name="PA_组合 349"/>
          <p:cNvGrpSpPr/>
          <p:nvPr>
            <p:custDataLst>
              <p:tags r:id="rId11"/>
            </p:custDataLst>
          </p:nvPr>
        </p:nvGrpSpPr>
        <p:grpSpPr>
          <a:xfrm>
            <a:off x="11004296" y="5675692"/>
            <a:ext cx="738526" cy="1152338"/>
            <a:chOff x="11004295" y="4450745"/>
            <a:chExt cx="1523587" cy="2377285"/>
          </a:xfrm>
          <a:solidFill>
            <a:srgbClr val="143762"/>
          </a:solidFill>
        </p:grpSpPr>
        <p:grpSp>
          <p:nvGrpSpPr>
            <p:cNvPr id="231" name="组合 230"/>
            <p:cNvGrpSpPr/>
            <p:nvPr/>
          </p:nvGrpSpPr>
          <p:grpSpPr>
            <a:xfrm>
              <a:off x="11004295" y="5081615"/>
              <a:ext cx="667919" cy="1524044"/>
              <a:chOff x="2373054" y="-6769587"/>
              <a:chExt cx="1251176" cy="2854908"/>
            </a:xfrm>
            <a:grpFill/>
          </p:grpSpPr>
          <p:sp>
            <p:nvSpPr>
              <p:cNvPr id="300" name="任意多边形: 形状 299"/>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1" name="任意多边形: 形状 300"/>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2" name="任意多边形: 形状 301"/>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3" name="任意多边形: 形状 302"/>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4" name="任意多边形: 形状 303"/>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任意多边形: 形状 304"/>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6" name="任意多边形: 形状 305"/>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7" name="任意多边形: 形状 306"/>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任意多边形: 形状 307"/>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任意多边形: 形状 308"/>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0" name="任意多边形: 形状 309"/>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1" name="任意多边形: 形状 310"/>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任意多边形: 形状 311"/>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任意多边形: 形状 312"/>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任意多边形: 形状 313"/>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任意多边形: 形状 314"/>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6" name="任意多边形: 形状 315"/>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任意多边形: 形状 316"/>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任意多边形: 形状 317"/>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任意多边形: 形状 318"/>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0" name="任意多边形: 形状 319"/>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1" name="任意多边形: 形状 320"/>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任意多边形: 形状 321"/>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3" name="任意多边形: 形状 322"/>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4" name="任意多边形: 形状 323"/>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5" name="任意多边形: 形状 324"/>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6" name="任意多边形: 形状 325"/>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7" name="任意多边形: 形状 326"/>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8" name="任意多边形: 形状 327"/>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9" name="任意多边形: 形状 328"/>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0" name="任意多边形: 形状 329"/>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1" name="任意多边形: 形状 330"/>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2" name="任意多边形: 形状 331"/>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2" name="组合 231"/>
            <p:cNvGrpSpPr/>
            <p:nvPr/>
          </p:nvGrpSpPr>
          <p:grpSpPr>
            <a:xfrm rot="333741">
              <a:off x="11122190" y="4450745"/>
              <a:ext cx="971767" cy="2217358"/>
              <a:chOff x="2373054" y="-6769587"/>
              <a:chExt cx="1251176" cy="2854908"/>
            </a:xfrm>
            <a:grpFill/>
          </p:grpSpPr>
          <p:sp>
            <p:nvSpPr>
              <p:cNvPr id="267" name="任意多边形: 形状 266"/>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8" name="任意多边形: 形状 267"/>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9" name="任意多边形: 形状 268"/>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0" name="任意多边形: 形状 269"/>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任意多边形: 形状 270"/>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2" name="任意多边形: 形状 271"/>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3" name="任意多边形: 形状 272"/>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4" name="任意多边形: 形状 273"/>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5" name="任意多边形: 形状 274"/>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6" name="任意多边形: 形状 275"/>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7" name="任意多边形: 形状 276"/>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任意多边形: 形状 277"/>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9" name="任意多边形: 形状 278"/>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0" name="任意多边形: 形状 279"/>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任意多边形: 形状 280"/>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任意多边形: 形状 281"/>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任意多边形: 形状 282"/>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4" name="任意多边形: 形状 283"/>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5" name="任意多边形: 形状 284"/>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6" name="任意多边形: 形状 285"/>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7" name="任意多边形: 形状 286"/>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任意多边形: 形状 287"/>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任意多边形: 形状 288"/>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任意多边形: 形状 289"/>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1" name="任意多边形: 形状 290"/>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任意多边形: 形状 291"/>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任意多边形: 形状 292"/>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任意多边形: 形状 293"/>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任意多边形: 形状 294"/>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任意多边形: 形状 295"/>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7" name="任意多边形: 形状 296"/>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8" name="任意多边形: 形状 297"/>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任意多边形: 形状 298"/>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3" name="组合 232"/>
            <p:cNvGrpSpPr/>
            <p:nvPr/>
          </p:nvGrpSpPr>
          <p:grpSpPr>
            <a:xfrm rot="21266259" flipH="1">
              <a:off x="11766951" y="5091754"/>
              <a:ext cx="760931" cy="1736276"/>
              <a:chOff x="2373054" y="-6769587"/>
              <a:chExt cx="1251176" cy="2854908"/>
            </a:xfrm>
            <a:grpFill/>
          </p:grpSpPr>
          <p:sp>
            <p:nvSpPr>
              <p:cNvPr id="234" name="任意多边形: 形状 233"/>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任意多边形: 形状 234"/>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任意多边形: 形状 235"/>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任意多边形: 形状 236"/>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任意多边形: 形状 237"/>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任意多边形: 形状 238"/>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任意多边形: 形状 239"/>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任意多边形: 形状 240"/>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任意多边形: 形状 241"/>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任意多边形: 形状 242"/>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任意多边形: 形状 243"/>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任意多边形: 形状 244"/>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任意多边形: 形状 245"/>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任意多边形: 形状 246"/>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任意多边形: 形状 247"/>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任意多边形: 形状 248"/>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任意多边形: 形状 249"/>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任意多边形: 形状 250"/>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任意多边形: 形状 251"/>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3" name="任意多边形: 形状 252"/>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任意多边形: 形状 253"/>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任意多边形: 形状 254"/>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任意多边形: 形状 255"/>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任意多边形: 形状 256"/>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任意多边形: 形状 257"/>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任意多边形: 形状 258"/>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任意多边形: 形状 259"/>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任意多边形: 形状 260"/>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任意多边形: 形状 261"/>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任意多边形: 形状 262"/>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任意多边形: 形状 263"/>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5" name="任意多边形: 形状 264"/>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任意多边形: 形状 265"/>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33" name="PA_组合 350"/>
          <p:cNvGrpSpPr/>
          <p:nvPr>
            <p:custDataLst>
              <p:tags r:id="rId12"/>
            </p:custDataLst>
          </p:nvPr>
        </p:nvGrpSpPr>
        <p:grpSpPr>
          <a:xfrm>
            <a:off x="11614154" y="5923088"/>
            <a:ext cx="738526" cy="1152338"/>
            <a:chOff x="11004295" y="4450745"/>
            <a:chExt cx="1523587" cy="2377285"/>
          </a:xfrm>
          <a:solidFill>
            <a:srgbClr val="143762"/>
          </a:solidFill>
        </p:grpSpPr>
        <p:grpSp>
          <p:nvGrpSpPr>
            <p:cNvPr id="334" name="组合 333"/>
            <p:cNvGrpSpPr/>
            <p:nvPr/>
          </p:nvGrpSpPr>
          <p:grpSpPr>
            <a:xfrm>
              <a:off x="11004295" y="5081615"/>
              <a:ext cx="667919" cy="1524044"/>
              <a:chOff x="2373054" y="-6769587"/>
              <a:chExt cx="1251176" cy="2854908"/>
            </a:xfrm>
            <a:grpFill/>
          </p:grpSpPr>
          <p:sp>
            <p:nvSpPr>
              <p:cNvPr id="403" name="任意多边形: 形状 402"/>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4" name="任意多边形: 形状 403"/>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5" name="任意多边形: 形状 404"/>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6" name="任意多边形: 形状 405"/>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7" name="任意多边形: 形状 406"/>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8" name="任意多边形: 形状 407"/>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9" name="任意多边形: 形状 408"/>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0" name="任意多边形: 形状 409"/>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1" name="任意多边形: 形状 410"/>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2" name="任意多边形: 形状 411"/>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3" name="任意多边形: 形状 412"/>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4" name="任意多边形: 形状 413"/>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5" name="任意多边形: 形状 414"/>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6" name="任意多边形: 形状 415"/>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7" name="任意多边形: 形状 416"/>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8" name="任意多边形: 形状 417"/>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9" name="任意多边形: 形状 418"/>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0" name="任意多边形: 形状 419"/>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1" name="任意多边形: 形状 420"/>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2" name="任意多边形: 形状 421"/>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3" name="任意多边形: 形状 422"/>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4" name="任意多边形: 形状 423"/>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5" name="任意多边形: 形状 424"/>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6" name="任意多边形: 形状 425"/>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7" name="任意多边形: 形状 426"/>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8" name="任意多边形: 形状 427"/>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9" name="任意多边形: 形状 428"/>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0" name="任意多边形: 形状 429"/>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1" name="任意多边形: 形状 430"/>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2" name="任意多边形: 形状 431"/>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3" name="任意多边形: 形状 432"/>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4" name="任意多边形: 形状 433"/>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5" name="任意多边形: 形状 434"/>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5" name="组合 334"/>
            <p:cNvGrpSpPr/>
            <p:nvPr/>
          </p:nvGrpSpPr>
          <p:grpSpPr>
            <a:xfrm rot="333741">
              <a:off x="11122190" y="4450745"/>
              <a:ext cx="971767" cy="2217358"/>
              <a:chOff x="2373054" y="-6769587"/>
              <a:chExt cx="1251176" cy="2854908"/>
            </a:xfrm>
            <a:grpFill/>
          </p:grpSpPr>
          <p:sp>
            <p:nvSpPr>
              <p:cNvPr id="370" name="任意多边形: 形状 369"/>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1" name="任意多边形: 形状 370"/>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2" name="任意多边形: 形状 371"/>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任意多边形: 形状 372"/>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4" name="任意多边形: 形状 373"/>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5" name="任意多边形: 形状 374"/>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6" name="任意多边形: 形状 375"/>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7" name="任意多边形: 形状 376"/>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8" name="任意多边形: 形状 377"/>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任意多边形: 形状 378"/>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0" name="任意多边形: 形状 379"/>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1" name="任意多边形: 形状 380"/>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2" name="任意多边形: 形状 381"/>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3" name="任意多边形: 形状 382"/>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任意多边形: 形状 383"/>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任意多边形: 形状 384"/>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6" name="任意多边形: 形状 385"/>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7" name="任意多边形: 形状 386"/>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8" name="任意多边形: 形状 387"/>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9" name="任意多边形: 形状 388"/>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0" name="任意多边形: 形状 389"/>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1" name="任意多边形: 形状 390"/>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2" name="任意多边形: 形状 391"/>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3" name="任意多边形: 形状 392"/>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4" name="任意多边形: 形状 393"/>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5" name="任意多边形: 形状 394"/>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6" name="任意多边形: 形状 395"/>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7" name="任意多边形: 形状 396"/>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8" name="任意多边形: 形状 397"/>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9" name="任意多边形: 形状 398"/>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0" name="任意多边形: 形状 399"/>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1" name="任意多边形: 形状 400"/>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2" name="任意多边形: 形状 401"/>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6" name="组合 335"/>
            <p:cNvGrpSpPr/>
            <p:nvPr/>
          </p:nvGrpSpPr>
          <p:grpSpPr>
            <a:xfrm rot="21266259" flipH="1">
              <a:off x="11766951" y="5091754"/>
              <a:ext cx="760931" cy="1736276"/>
              <a:chOff x="2373054" y="-6769587"/>
              <a:chExt cx="1251176" cy="2854908"/>
            </a:xfrm>
            <a:grpFill/>
          </p:grpSpPr>
          <p:sp>
            <p:nvSpPr>
              <p:cNvPr id="337" name="任意多边形: 形状 336"/>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8" name="任意多边形: 形状 337"/>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9" name="任意多边形: 形状 338"/>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任意多边形: 形状 339"/>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任意多边形: 形状 340"/>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2" name="任意多边形: 形状 341"/>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3" name="任意多边形: 形状 342"/>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4" name="任意多边形: 形状 343"/>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5" name="任意多边形: 形状 344"/>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6" name="任意多边形: 形状 345"/>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7" name="任意多边形: 形状 346"/>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8" name="任意多边形: 形状 347"/>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9" name="任意多边形: 形状 348"/>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0" name="任意多边形: 形状 349"/>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1" name="任意多边形: 形状 350"/>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任意多边形: 形状 351"/>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3" name="任意多边形: 形状 352"/>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4" name="任意多边形: 形状 353"/>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任意多边形: 形状 354"/>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任意多边形: 形状 355"/>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7" name="任意多边形: 形状 356"/>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8" name="任意多边形: 形状 357"/>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9" name="任意多边形: 形状 358"/>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0" name="任意多边形: 形状 359"/>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1" name="任意多边形: 形状 360"/>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2" name="任意多边形: 形状 361"/>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3" name="任意多边形: 形状 362"/>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任意多边形: 形状 363"/>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任意多边形: 形状 364"/>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6" name="任意多边形: 形状 365"/>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任意多边形: 形状 366"/>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8" name="任意多边形: 形状 367"/>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9" name="任意多边形: 形状 368"/>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36" name="PA_组合 453"/>
          <p:cNvGrpSpPr/>
          <p:nvPr>
            <p:custDataLst>
              <p:tags r:id="rId13"/>
            </p:custDataLst>
          </p:nvPr>
        </p:nvGrpSpPr>
        <p:grpSpPr>
          <a:xfrm rot="21435685" flipH="1">
            <a:off x="485283" y="5935623"/>
            <a:ext cx="347245" cy="792335"/>
            <a:chOff x="2373054" y="-6769587"/>
            <a:chExt cx="1251176" cy="2854908"/>
          </a:xfrm>
          <a:solidFill>
            <a:srgbClr val="143762"/>
          </a:solidFill>
        </p:grpSpPr>
        <p:sp>
          <p:nvSpPr>
            <p:cNvPr id="437" name="任意多边形: 形状 436"/>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8" name="任意多边形: 形状 437"/>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9" name="任意多边形: 形状 438"/>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0" name="任意多边形: 形状 439"/>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1" name="任意多边形: 形状 440"/>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2" name="任意多边形: 形状 441"/>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3" name="任意多边形: 形状 442"/>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4" name="任意多边形: 形状 443"/>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5" name="任意多边形: 形状 444"/>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6" name="任意多边形: 形状 445"/>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7" name="任意多边形: 形状 446"/>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8" name="任意多边形: 形状 447"/>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9" name="任意多边形: 形状 448"/>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0" name="任意多边形: 形状 449"/>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1" name="任意多边形: 形状 450"/>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2" name="任意多边形: 形状 451"/>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3" name="任意多边形: 形状 452"/>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4" name="任意多边形: 形状 453"/>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5" name="任意多边形: 形状 454"/>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6" name="任意多边形: 形状 455"/>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7" name="任意多边形: 形状 456"/>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8" name="任意多边形: 形状 457"/>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9" name="任意多边形: 形状 458"/>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0" name="任意多边形: 形状 459"/>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1" name="任意多边形: 形状 460"/>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2" name="任意多边形: 形状 461"/>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3" name="任意多边形: 形状 462"/>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4" name="任意多边形: 形状 463"/>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5" name="任意多边形: 形状 464"/>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6" name="任意多边形: 形状 465"/>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7" name="任意多边形: 形状 466"/>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8" name="任意多边形: 形状 467"/>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9" name="任意多边形: 形状 468"/>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0" name="PA_组合 521"/>
          <p:cNvGrpSpPr/>
          <p:nvPr>
            <p:custDataLst>
              <p:tags r:id="rId14"/>
            </p:custDataLst>
          </p:nvPr>
        </p:nvGrpSpPr>
        <p:grpSpPr>
          <a:xfrm rot="21435685" flipH="1">
            <a:off x="11510352" y="6326787"/>
            <a:ext cx="347245" cy="792335"/>
            <a:chOff x="2373054" y="-6769587"/>
            <a:chExt cx="1251176" cy="2854908"/>
          </a:xfrm>
          <a:solidFill>
            <a:srgbClr val="143762"/>
          </a:solidFill>
        </p:grpSpPr>
        <p:sp>
          <p:nvSpPr>
            <p:cNvPr id="471" name="任意多边形: 形状 470"/>
            <p:cNvSpPr/>
            <p:nvPr/>
          </p:nvSpPr>
          <p:spPr>
            <a:xfrm>
              <a:off x="2895600" y="-6758940"/>
              <a:ext cx="449580" cy="279654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2" name="任意多边形: 形状 471"/>
            <p:cNvSpPr/>
            <p:nvPr/>
          </p:nvSpPr>
          <p:spPr>
            <a:xfrm>
              <a:off x="2861024" y="-5312949"/>
              <a:ext cx="224790" cy="1398270"/>
            </a:xfrm>
            <a:custGeom>
              <a:avLst/>
              <a:gdLst>
                <a:gd name="connsiteX0" fmla="*/ 60960 w 449580"/>
                <a:gd name="connsiteY0" fmla="*/ 830580 h 2796540"/>
                <a:gd name="connsiteX1" fmla="*/ 228600 w 449580"/>
                <a:gd name="connsiteY1" fmla="*/ 2796540 h 2796540"/>
                <a:gd name="connsiteX2" fmla="*/ 449580 w 449580"/>
                <a:gd name="connsiteY2" fmla="*/ 2758440 h 2796540"/>
                <a:gd name="connsiteX3" fmla="*/ 45720 w 449580"/>
                <a:gd name="connsiteY3" fmla="*/ 7620 h 2796540"/>
                <a:gd name="connsiteX4" fmla="*/ 0 w 449580"/>
                <a:gd name="connsiteY4" fmla="*/ 0 h 2796540"/>
                <a:gd name="connsiteX5" fmla="*/ 68580 w 449580"/>
                <a:gd name="connsiteY5" fmla="*/ 929640 h 279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0" h="2796540">
                  <a:moveTo>
                    <a:pt x="60960" y="830580"/>
                  </a:moveTo>
                  <a:lnTo>
                    <a:pt x="228600" y="2796540"/>
                  </a:lnTo>
                  <a:lnTo>
                    <a:pt x="449580" y="2758440"/>
                  </a:lnTo>
                  <a:lnTo>
                    <a:pt x="45720" y="7620"/>
                  </a:lnTo>
                  <a:lnTo>
                    <a:pt x="0" y="0"/>
                  </a:lnTo>
                  <a:lnTo>
                    <a:pt x="68580" y="92964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3" name="任意多边形: 形状 472"/>
            <p:cNvSpPr/>
            <p:nvPr/>
          </p:nvSpPr>
          <p:spPr>
            <a:xfrm>
              <a:off x="2496085" y="-577701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4" name="任意多边形: 形状 473"/>
            <p:cNvSpPr/>
            <p:nvPr/>
          </p:nvSpPr>
          <p:spPr>
            <a:xfrm rot="21070715">
              <a:off x="2488266" y="-573401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5" name="任意多边形: 形状 474"/>
            <p:cNvSpPr/>
            <p:nvPr/>
          </p:nvSpPr>
          <p:spPr>
            <a:xfrm rot="529285" flipH="1">
              <a:off x="2583644" y="-594571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6" name="任意多边形: 形状 475"/>
            <p:cNvSpPr/>
            <p:nvPr/>
          </p:nvSpPr>
          <p:spPr>
            <a:xfrm rot="20658117" flipH="1">
              <a:off x="3056683" y="-5761677"/>
              <a:ext cx="472724" cy="15963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7" name="任意多边形: 形状 476"/>
            <p:cNvSpPr/>
            <p:nvPr/>
          </p:nvSpPr>
          <p:spPr>
            <a:xfrm rot="8162256" flipH="1">
              <a:off x="2539426" y="-56026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8" name="任意多边形: 形状 477"/>
            <p:cNvSpPr/>
            <p:nvPr/>
          </p:nvSpPr>
          <p:spPr>
            <a:xfrm rot="19388567" flipH="1">
              <a:off x="2961860" y="-6464078"/>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9" name="任意多边形: 形状 478"/>
            <p:cNvSpPr/>
            <p:nvPr/>
          </p:nvSpPr>
          <p:spPr>
            <a:xfrm rot="18422395" flipH="1">
              <a:off x="2928992" y="-6467852"/>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0" name="任意多边形: 形状 479"/>
            <p:cNvSpPr/>
            <p:nvPr/>
          </p:nvSpPr>
          <p:spPr>
            <a:xfrm rot="20049117" flipH="1">
              <a:off x="3107492" y="-6381090"/>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1" name="任意多边形: 形状 480"/>
            <p:cNvSpPr/>
            <p:nvPr/>
          </p:nvSpPr>
          <p:spPr>
            <a:xfrm>
              <a:off x="2496085" y="-628741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2" name="任意多边形: 形状 481"/>
            <p:cNvSpPr/>
            <p:nvPr/>
          </p:nvSpPr>
          <p:spPr>
            <a:xfrm rot="21070715">
              <a:off x="2488266" y="-624442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3" name="任意多边形: 形状 482"/>
            <p:cNvSpPr/>
            <p:nvPr/>
          </p:nvSpPr>
          <p:spPr>
            <a:xfrm rot="19388567" flipH="1">
              <a:off x="2846648" y="-4964287"/>
              <a:ext cx="662370" cy="223670"/>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4" name="任意多边形: 形状 483"/>
            <p:cNvSpPr/>
            <p:nvPr/>
          </p:nvSpPr>
          <p:spPr>
            <a:xfrm rot="18422395" flipH="1">
              <a:off x="2813780" y="-4968061"/>
              <a:ext cx="519704" cy="175494"/>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5" name="任意多边形: 形状 484"/>
            <p:cNvSpPr/>
            <p:nvPr/>
          </p:nvSpPr>
          <p:spPr>
            <a:xfrm rot="20049117" flipH="1">
              <a:off x="2992280" y="-4881299"/>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6" name="任意多边形: 形状 485"/>
            <p:cNvSpPr/>
            <p:nvPr/>
          </p:nvSpPr>
          <p:spPr>
            <a:xfrm>
              <a:off x="2380873" y="-4787625"/>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7" name="任意多边形: 形状 486"/>
            <p:cNvSpPr/>
            <p:nvPr/>
          </p:nvSpPr>
          <p:spPr>
            <a:xfrm rot="21070715">
              <a:off x="2373054" y="-4744630"/>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8" name="任意多边形: 形状 487"/>
            <p:cNvSpPr/>
            <p:nvPr/>
          </p:nvSpPr>
          <p:spPr>
            <a:xfrm flipV="1">
              <a:off x="3024041" y="-5397064"/>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9" name="任意多边形: 形状 488"/>
            <p:cNvSpPr/>
            <p:nvPr/>
          </p:nvSpPr>
          <p:spPr>
            <a:xfrm rot="529285" flipV="1">
              <a:off x="3016222" y="-5354069"/>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0" name="任意多边形: 形状 489"/>
            <p:cNvSpPr/>
            <p:nvPr/>
          </p:nvSpPr>
          <p:spPr>
            <a:xfrm flipV="1">
              <a:off x="2956058" y="-623415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1" name="任意多边形: 形状 490"/>
            <p:cNvSpPr/>
            <p:nvPr/>
          </p:nvSpPr>
          <p:spPr>
            <a:xfrm rot="529285" flipV="1">
              <a:off x="2948239" y="-619115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2" name="任意多边形: 形状 491"/>
            <p:cNvSpPr/>
            <p:nvPr/>
          </p:nvSpPr>
          <p:spPr>
            <a:xfrm>
              <a:off x="2565603" y="-6542621"/>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3" name="任意多边形: 形状 492"/>
            <p:cNvSpPr/>
            <p:nvPr/>
          </p:nvSpPr>
          <p:spPr>
            <a:xfrm rot="21070715">
              <a:off x="2560258" y="-6513232"/>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4" name="任意多边形: 形状 493"/>
            <p:cNvSpPr/>
            <p:nvPr/>
          </p:nvSpPr>
          <p:spPr>
            <a:xfrm rot="529285" flipH="1">
              <a:off x="2625454" y="-6657934"/>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5" name="任意多边形: 形状 494"/>
            <p:cNvSpPr/>
            <p:nvPr/>
          </p:nvSpPr>
          <p:spPr>
            <a:xfrm rot="20658117" flipH="1">
              <a:off x="2948800" y="-6532137"/>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6" name="任意多边形: 形状 495"/>
            <p:cNvSpPr/>
            <p:nvPr/>
          </p:nvSpPr>
          <p:spPr>
            <a:xfrm flipV="1">
              <a:off x="2565603" y="-6769587"/>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7" name="任意多边形: 形状 496"/>
            <p:cNvSpPr/>
            <p:nvPr/>
          </p:nvSpPr>
          <p:spPr>
            <a:xfrm rot="529285" flipV="1">
              <a:off x="2560258" y="-674019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8" name="任意多边形: 形状 497"/>
            <p:cNvSpPr/>
            <p:nvPr/>
          </p:nvSpPr>
          <p:spPr>
            <a:xfrm>
              <a:off x="2880018" y="-673317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9" name="任意多边形: 形状 498"/>
            <p:cNvSpPr/>
            <p:nvPr/>
          </p:nvSpPr>
          <p:spPr>
            <a:xfrm rot="21070715">
              <a:off x="2874673" y="-6703788"/>
              <a:ext cx="374462" cy="126449"/>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0" name="任意多边形: 形状 499"/>
            <p:cNvSpPr/>
            <p:nvPr/>
          </p:nvSpPr>
          <p:spPr>
            <a:xfrm rot="20049117" flipH="1">
              <a:off x="2610058" y="-5207335"/>
              <a:ext cx="505768" cy="1707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1" name="任意多边形: 形状 500"/>
            <p:cNvSpPr/>
            <p:nvPr/>
          </p:nvSpPr>
          <p:spPr>
            <a:xfrm flipV="1">
              <a:off x="2458624" y="-5060396"/>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2" name="任意多边形: 形状 501"/>
            <p:cNvSpPr/>
            <p:nvPr/>
          </p:nvSpPr>
          <p:spPr>
            <a:xfrm rot="529285" flipV="1">
              <a:off x="2450805" y="-5017401"/>
              <a:ext cx="547819" cy="184988"/>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3" name="任意多边形: 形状 502"/>
            <p:cNvSpPr/>
            <p:nvPr/>
          </p:nvSpPr>
          <p:spPr>
            <a:xfrm rot="20658117" flipH="1">
              <a:off x="2451366" y="-5358382"/>
              <a:ext cx="323131" cy="109115"/>
            </a:xfrm>
            <a:custGeom>
              <a:avLst/>
              <a:gdLst>
                <a:gd name="connsiteX0" fmla="*/ 1066800 w 1066800"/>
                <a:gd name="connsiteY0" fmla="*/ 0 h 480060"/>
                <a:gd name="connsiteX1" fmla="*/ 0 w 1066800"/>
                <a:gd name="connsiteY1" fmla="*/ 480060 h 480060"/>
                <a:gd name="connsiteX2" fmla="*/ 777240 w 1066800"/>
                <a:gd name="connsiteY2" fmla="*/ 274320 h 480060"/>
                <a:gd name="connsiteX3" fmla="*/ 1066800 w 1066800"/>
                <a:gd name="connsiteY3" fmla="*/ 0 h 480060"/>
              </a:gdLst>
              <a:ahLst/>
              <a:cxnLst>
                <a:cxn ang="0">
                  <a:pos x="connsiteX0" y="connsiteY0"/>
                </a:cxn>
                <a:cxn ang="0">
                  <a:pos x="connsiteX1" y="connsiteY1"/>
                </a:cxn>
                <a:cxn ang="0">
                  <a:pos x="connsiteX2" y="connsiteY2"/>
                </a:cxn>
                <a:cxn ang="0">
                  <a:pos x="connsiteX3" y="connsiteY3"/>
                </a:cxn>
              </a:cxnLst>
              <a:rect l="l" t="t" r="r" b="b"/>
              <a:pathLst>
                <a:path w="1066800" h="480060">
                  <a:moveTo>
                    <a:pt x="1066800" y="0"/>
                  </a:moveTo>
                  <a:lnTo>
                    <a:pt x="0" y="480060"/>
                  </a:lnTo>
                  <a:lnTo>
                    <a:pt x="777240" y="274320"/>
                  </a:lnTo>
                  <a:lnTo>
                    <a:pt x="10668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5" name="PA_椭圆 580"/>
          <p:cNvSpPr/>
          <p:nvPr>
            <p:custDataLst>
              <p:tags r:id="rId15"/>
            </p:custDataLst>
          </p:nvPr>
        </p:nvSpPr>
        <p:spPr>
          <a:xfrm>
            <a:off x="222583" y="4379358"/>
            <a:ext cx="45719" cy="45719"/>
          </a:xfrm>
          <a:prstGeom prst="ellipse">
            <a:avLst/>
          </a:prstGeom>
          <a:solidFill>
            <a:srgbClr val="143762"/>
          </a:solidFill>
          <a:ln>
            <a:noFill/>
          </a:ln>
          <a:effectLst>
            <a:glow rad="63500">
              <a:schemeClr val="accent1">
                <a:satMod val="175000"/>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9" name="PA_直接连接符 26"/>
          <p:cNvCxnSpPr/>
          <p:nvPr>
            <p:custDataLst>
              <p:tags r:id="rId16"/>
            </p:custDataLst>
          </p:nvPr>
        </p:nvCxnSpPr>
        <p:spPr>
          <a:xfrm flipH="1">
            <a:off x="8955272" y="-179832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0" name="PA_直接连接符 27"/>
          <p:cNvCxnSpPr/>
          <p:nvPr>
            <p:custDataLst>
              <p:tags r:id="rId17"/>
            </p:custDataLst>
          </p:nvPr>
        </p:nvCxnSpPr>
        <p:spPr>
          <a:xfrm flipH="1">
            <a:off x="16441239" y="-199644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1" name="PA_直接连接符 28"/>
          <p:cNvCxnSpPr/>
          <p:nvPr>
            <p:custDataLst>
              <p:tags r:id="rId18"/>
            </p:custDataLst>
          </p:nvPr>
        </p:nvCxnSpPr>
        <p:spPr>
          <a:xfrm flipH="1">
            <a:off x="12711341" y="266199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2" name="PA_直接连接符 29"/>
          <p:cNvCxnSpPr/>
          <p:nvPr>
            <p:custDataLst>
              <p:tags r:id="rId19"/>
            </p:custDataLst>
          </p:nvPr>
        </p:nvCxnSpPr>
        <p:spPr>
          <a:xfrm flipH="1">
            <a:off x="13430247" y="97536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3" name="PA_直接连接符 30"/>
          <p:cNvCxnSpPr/>
          <p:nvPr>
            <p:custDataLst>
              <p:tags r:id="rId20"/>
            </p:custDataLst>
          </p:nvPr>
        </p:nvCxnSpPr>
        <p:spPr>
          <a:xfrm flipH="1">
            <a:off x="13241330" y="-199644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524" name="PA_直接连接符 32"/>
          <p:cNvCxnSpPr/>
          <p:nvPr>
            <p:custDataLst>
              <p:tags r:id="rId21"/>
            </p:custDataLst>
          </p:nvPr>
        </p:nvCxnSpPr>
        <p:spPr>
          <a:xfrm flipH="1">
            <a:off x="16441238" y="171254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525" name="矩形 524"/>
          <p:cNvSpPr/>
          <p:nvPr/>
        </p:nvSpPr>
        <p:spPr>
          <a:xfrm>
            <a:off x="-15288" y="0"/>
            <a:ext cx="12403363" cy="716379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6" name="PA_文本框 3"/>
          <p:cNvSpPr txBox="1"/>
          <p:nvPr>
            <p:custDataLst>
              <p:tags r:id="rId22"/>
            </p:custDataLst>
          </p:nvPr>
        </p:nvSpPr>
        <p:spPr>
          <a:xfrm>
            <a:off x="5571558" y="3168087"/>
            <a:ext cx="894080" cy="521970"/>
          </a:xfrm>
          <a:prstGeom prst="rect">
            <a:avLst/>
          </a:prstGeom>
          <a:noFill/>
        </p:spPr>
        <p:txBody>
          <a:bodyPr wrap="none" rtlCol="0">
            <a:spAutoFit/>
          </a:bodyPr>
          <a:lstStyle/>
          <a:p>
            <a:r>
              <a:rPr lang="zh-CN" sz="2800" dirty="0">
                <a:solidFill>
                  <a:schemeClr val="bg1"/>
                </a:solidFill>
                <a:latin typeface="思源黑体 CN Light" panose="020B0300000000000000" pitchFamily="34" charset="-122"/>
                <a:ea typeface="思源黑体 CN Light" panose="020B0300000000000000" pitchFamily="34" charset="-122"/>
              </a:rPr>
              <a:t>完毕</a:t>
            </a:r>
            <a:endParaRPr lang="zh-CN" sz="2800"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withEffect">
                                  <p:stCondLst>
                                    <p:cond delay="0"/>
                                  </p:stCondLst>
                                  <p:childTnLst>
                                    <p:animEffect transition="out" filter="fade">
                                      <p:cBhvr>
                                        <p:cTn id="6" dur="3000"/>
                                        <p:tgtEl>
                                          <p:spTgt spid="525"/>
                                        </p:tgtEl>
                                      </p:cBhvr>
                                    </p:animEffect>
                                    <p:set>
                                      <p:cBhvr>
                                        <p:cTn id="7" dur="1" fill="hold">
                                          <p:stCondLst>
                                            <p:cond delay="2999"/>
                                          </p:stCondLst>
                                        </p:cTn>
                                        <p:tgtEl>
                                          <p:spTgt spid="525"/>
                                        </p:tgtEl>
                                        <p:attrNameLst>
                                          <p:attrName>style.visibility</p:attrName>
                                        </p:attrNameLst>
                                      </p:cBhvr>
                                      <p:to>
                                        <p:strVal val="hidden"/>
                                      </p:to>
                                    </p:set>
                                  </p:childTnLst>
                                </p:cTn>
                              </p:par>
                            </p:childTnLst>
                          </p:cTn>
                        </p:par>
                        <p:par>
                          <p:cTn id="8" fill="hold">
                            <p:stCondLst>
                              <p:cond delay="3000"/>
                            </p:stCondLst>
                            <p:childTnLst>
                              <p:par>
                                <p:cTn id="9" presetID="3" presetClass="entr" presetSubtype="10" fill="hold" nodeType="afterEffect">
                                  <p:stCondLst>
                                    <p:cond delay="0"/>
                                  </p:stCondLst>
                                  <p:childTnLst>
                                    <p:set>
                                      <p:cBhvr>
                                        <p:cTn id="10" dur="1" fill="hold">
                                          <p:stCondLst>
                                            <p:cond delay="0"/>
                                          </p:stCondLst>
                                        </p:cTn>
                                        <p:tgtEl>
                                          <p:spTgt spid="526">
                                            <p:txEl>
                                              <p:pRg st="0" end="0"/>
                                            </p:txEl>
                                          </p:spTgt>
                                        </p:tgtEl>
                                        <p:attrNameLst>
                                          <p:attrName>style.visibility</p:attrName>
                                        </p:attrNameLst>
                                      </p:cBhvr>
                                      <p:to>
                                        <p:strVal val="visible"/>
                                      </p:to>
                                    </p:set>
                                    <p:animEffect transition="in" filter="blinds(horizontal)">
                                      <p:cBhvr>
                                        <p:cTn id="11" dur="500"/>
                                        <p:tgtEl>
                                          <p:spTgt spid="526">
                                            <p:txEl>
                                              <p:pRg st="0" end="0"/>
                                            </p:txEl>
                                          </p:spTgt>
                                        </p:tgtEl>
                                      </p:cBhvr>
                                    </p:animEffect>
                                  </p:childTnLst>
                                </p:cTn>
                              </p:par>
                            </p:childTnLst>
                          </p:cTn>
                        </p:par>
                        <p:par>
                          <p:cTn id="12" fill="hold">
                            <p:stCondLst>
                              <p:cond delay="3500"/>
                            </p:stCondLst>
                            <p:childTnLst>
                              <p:par>
                                <p:cTn id="13" presetID="35" presetClass="path" presetSubtype="0" repeatCount="indefinite" decel="86000" fill="hold" nodeType="afterEffect">
                                  <p:stCondLst>
                                    <p:cond delay="0"/>
                                  </p:stCondLst>
                                  <p:childTnLst>
                                    <p:animMotion origin="layout" path="M -4.375E-6 -3.33333E-6 L -1.1388 1.05672 " pathEditMode="relative" rAng="0" ptsTypes="AA">
                                      <p:cBhvr>
                                        <p:cTn id="14" dur="2250" fill="hold"/>
                                        <p:tgtEl>
                                          <p:spTgt spid="519"/>
                                        </p:tgtEl>
                                        <p:attrNameLst>
                                          <p:attrName>ppt_x</p:attrName>
                                          <p:attrName>ppt_y</p:attrName>
                                        </p:attrNameLst>
                                      </p:cBhvr>
                                      <p:rCtr x="-56940" y="52824"/>
                                    </p:animMotion>
                                  </p:childTnLst>
                                </p:cTn>
                              </p:par>
                              <p:par>
                                <p:cTn id="15" presetID="35" presetClass="path" presetSubtype="0" repeatCount="indefinite" decel="70000" fill="hold" nodeType="withEffect">
                                  <p:stCondLst>
                                    <p:cond delay="14"/>
                                  </p:stCondLst>
                                  <p:childTnLst>
                                    <p:animMotion origin="layout" path="M 3.75E-6 -0.06227 L -1.46823 1.30023 " pathEditMode="relative" rAng="0" ptsTypes="AA">
                                      <p:cBhvr>
                                        <p:cTn id="16" dur="2250" fill="hold"/>
                                        <p:tgtEl>
                                          <p:spTgt spid="523"/>
                                        </p:tgtEl>
                                        <p:attrNameLst>
                                          <p:attrName>ppt_x</p:attrName>
                                          <p:attrName>ppt_y</p:attrName>
                                        </p:attrNameLst>
                                      </p:cBhvr>
                                      <p:rCtr x="-73411" y="68125"/>
                                    </p:animMotion>
                                  </p:childTnLst>
                                </p:cTn>
                              </p:par>
                              <p:par>
                                <p:cTn id="17" presetID="35" presetClass="path" presetSubtype="0" repeatCount="indefinite" decel="44000" fill="hold" nodeType="withEffect">
                                  <p:stCondLst>
                                    <p:cond delay="250"/>
                                  </p:stCondLst>
                                  <p:childTnLst>
                                    <p:animMotion origin="layout" path="M 4.16667E-6 -0.06227 L -1.50912 1.33819 " pathEditMode="relative" rAng="0" ptsTypes="AA">
                                      <p:cBhvr>
                                        <p:cTn id="18" dur="2250" fill="hold"/>
                                        <p:tgtEl>
                                          <p:spTgt spid="520"/>
                                        </p:tgtEl>
                                        <p:attrNameLst>
                                          <p:attrName>ppt_x</p:attrName>
                                          <p:attrName>ppt_y</p:attrName>
                                        </p:attrNameLst>
                                      </p:cBhvr>
                                      <p:rCtr x="-75456" y="70023"/>
                                    </p:animMotion>
                                  </p:childTnLst>
                                </p:cTn>
                              </p:par>
                              <p:par>
                                <p:cTn id="19" presetID="35" presetClass="path" presetSubtype="0" repeatCount="indefinite" decel="86000" fill="hold" nodeType="withEffect">
                                  <p:stCondLst>
                                    <p:cond delay="90"/>
                                  </p:stCondLst>
                                  <p:childTnLst>
                                    <p:animMotion origin="layout" path="M 4.79167E-6 -0.06227 L -1.09922 0.95764 " pathEditMode="relative" rAng="0" ptsTypes="AA">
                                      <p:cBhvr>
                                        <p:cTn id="20" dur="2250" fill="hold"/>
                                        <p:tgtEl>
                                          <p:spTgt spid="522"/>
                                        </p:tgtEl>
                                        <p:attrNameLst>
                                          <p:attrName>ppt_x</p:attrName>
                                          <p:attrName>ppt_y</p:attrName>
                                        </p:attrNameLst>
                                      </p:cBhvr>
                                      <p:rCtr x="-54961" y="50995"/>
                                    </p:animMotion>
                                  </p:childTnLst>
                                </p:cTn>
                              </p:par>
                              <p:par>
                                <p:cTn id="21" presetID="35" presetClass="path" presetSubtype="0" repeatCount="indefinite" accel="16000" decel="84000" fill="hold" nodeType="withEffect">
                                  <p:stCondLst>
                                    <p:cond delay="2"/>
                                  </p:stCondLst>
                                  <p:childTnLst>
                                    <p:animMotion origin="layout" path="M 3.54167E-6 -0.06227 L -0.95938 0.82801 " pathEditMode="relative" rAng="0" ptsTypes="AA">
                                      <p:cBhvr>
                                        <p:cTn id="22" dur="2250" fill="hold"/>
                                        <p:tgtEl>
                                          <p:spTgt spid="521"/>
                                        </p:tgtEl>
                                        <p:attrNameLst>
                                          <p:attrName>ppt_x</p:attrName>
                                          <p:attrName>ppt_y</p:attrName>
                                        </p:attrNameLst>
                                      </p:cBhvr>
                                      <p:rCtr x="-47969" y="44514"/>
                                    </p:animMotion>
                                  </p:childTnLst>
                                </p:cTn>
                              </p:par>
                              <p:par>
                                <p:cTn id="23" presetID="35" presetClass="path" presetSubtype="0" repeatCount="indefinite" decel="86000" fill="hold" nodeType="withEffect">
                                  <p:stCondLst>
                                    <p:cond delay="250"/>
                                  </p:stCondLst>
                                  <p:childTnLst>
                                    <p:animMotion origin="layout" path="M -4.16667E-7 -0.06227 L -1.11107 0.96875 " pathEditMode="relative" rAng="0" ptsTypes="AA">
                                      <p:cBhvr>
                                        <p:cTn id="24" dur="2250" fill="hold"/>
                                        <p:tgtEl>
                                          <p:spTgt spid="524"/>
                                        </p:tgtEl>
                                        <p:attrNameLst>
                                          <p:attrName>ppt_x</p:attrName>
                                          <p:attrName>ppt_y</p:attrName>
                                        </p:attrNameLst>
                                      </p:cBhvr>
                                      <p:rCtr x="-55560" y="51551"/>
                                    </p:animMotion>
                                  </p:childTnLst>
                                </p:cTn>
                              </p:par>
                              <p:par>
                                <p:cTn id="25" presetID="10" presetClass="entr" presetSubtype="0" fill="hold" grpId="0" nodeType="withEffect">
                                  <p:stCondLst>
                                    <p:cond delay="250"/>
                                  </p:stCondLst>
                                  <p:iterate type="lt">
                                    <p:tmPct val="10000"/>
                                  </p:iterate>
                                  <p:childTnLst>
                                    <p:set>
                                      <p:cBhvr>
                                        <p:cTn id="26" dur="1" fill="hold">
                                          <p:stCondLst>
                                            <p:cond delay="0"/>
                                          </p:stCondLst>
                                        </p:cTn>
                                        <p:tgtEl>
                                          <p:spTgt spid="526"/>
                                        </p:tgtEl>
                                        <p:attrNameLst>
                                          <p:attrName>style.visibility</p:attrName>
                                        </p:attrNameLst>
                                      </p:cBhvr>
                                      <p:to>
                                        <p:strVal val="visible"/>
                                      </p:to>
                                    </p:set>
                                    <p:animEffect transition="in" filter="fade">
                                      <p:cBhvr>
                                        <p:cTn id="27" dur="1000"/>
                                        <p:tgtEl>
                                          <p:spTgt spid="5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5" grpId="0" animBg="1"/>
      <p:bldP spid="52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椭圆 35"/>
          <p:cNvSpPr/>
          <p:nvPr/>
        </p:nvSpPr>
        <p:spPr>
          <a:xfrm>
            <a:off x="7952510" y="2010343"/>
            <a:ext cx="593157" cy="593157"/>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7" name="椭圆 36"/>
          <p:cNvSpPr/>
          <p:nvPr/>
        </p:nvSpPr>
        <p:spPr>
          <a:xfrm>
            <a:off x="7578772" y="1647275"/>
            <a:ext cx="1341374" cy="1341374"/>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224511" y="1664903"/>
            <a:ext cx="593157" cy="593157"/>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4" name="椭圆 33"/>
          <p:cNvSpPr/>
          <p:nvPr/>
        </p:nvSpPr>
        <p:spPr>
          <a:xfrm>
            <a:off x="850138" y="1305010"/>
            <a:ext cx="1341374" cy="1341374"/>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5153025" y="568960"/>
            <a:ext cx="1886585" cy="521970"/>
            <a:chOff x="6096001" y="1042670"/>
            <a:chExt cx="1621155" cy="521970"/>
          </a:xfrm>
        </p:grpSpPr>
        <p:sp>
          <p:nvSpPr>
            <p:cNvPr id="2" name="文本框 1"/>
            <p:cNvSpPr txBox="1"/>
            <p:nvPr/>
          </p:nvSpPr>
          <p:spPr>
            <a:xfrm>
              <a:off x="6386196" y="1042670"/>
              <a:ext cx="1330960" cy="521970"/>
            </a:xfrm>
            <a:prstGeom prst="rect">
              <a:avLst/>
            </a:prstGeom>
            <a:noFill/>
          </p:spPr>
          <p:txBody>
            <a:bodyPr wrap="square" rtlCol="0">
              <a:spAutoFit/>
            </a:bodyPr>
            <a:lstStyle/>
            <a:p>
              <a:pPr algn="l"/>
              <a:r>
                <a:rPr lang="zh-CN" altLang="en-US" sz="2800" dirty="0">
                  <a:solidFill>
                    <a:schemeClr val="bg1"/>
                  </a:solidFill>
                  <a:latin typeface="思源黑体 CN Light" panose="020B0300000000000000" pitchFamily="34" charset="-122"/>
                  <a:ea typeface="思源黑体 CN Light" panose="020B0300000000000000" pitchFamily="34" charset="-122"/>
                </a:rPr>
                <a:t>会议</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096001" y="1042670"/>
              <a:ext cx="1395798" cy="510540"/>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10" name="组合 9"/>
          <p:cNvGrpSpPr/>
          <p:nvPr/>
        </p:nvGrpSpPr>
        <p:grpSpPr>
          <a:xfrm>
            <a:off x="145415" y="3674745"/>
            <a:ext cx="11659235" cy="415290"/>
            <a:chOff x="-624840" y="3151329"/>
            <a:chExt cx="12429691" cy="415287"/>
          </a:xfrm>
        </p:grpSpPr>
        <p:sp>
          <p:nvSpPr>
            <p:cNvPr id="9" name="椭圆 8"/>
            <p:cNvSpPr/>
            <p:nvPr/>
          </p:nvSpPr>
          <p:spPr>
            <a:xfrm>
              <a:off x="10693681" y="3151329"/>
              <a:ext cx="1111170" cy="415287"/>
            </a:xfrm>
            <a:prstGeom prst="ellipse">
              <a:avLst/>
            </a:prstGeom>
            <a:gradFill>
              <a:gsLst>
                <a:gs pos="82000">
                  <a:srgbClr val="167893">
                    <a:alpha val="0"/>
                  </a:srgbClr>
                </a:gs>
                <a:gs pos="100000">
                  <a:schemeClr val="bg1">
                    <a:alpha val="6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624840" y="3358973"/>
              <a:ext cx="12298680" cy="0"/>
            </a:xfrm>
            <a:prstGeom prst="line">
              <a:avLst/>
            </a:prstGeom>
            <a:ln w="57150" cap="rnd">
              <a:gradFill>
                <a:gsLst>
                  <a:gs pos="43000">
                    <a:srgbClr val="2875C2"/>
                  </a:gs>
                  <a:gs pos="0">
                    <a:srgbClr val="167893"/>
                  </a:gs>
                  <a:gs pos="100000">
                    <a:srgbClr val="AAD9F0"/>
                  </a:gs>
                  <a:gs pos="77000">
                    <a:srgbClr val="1797B1"/>
                  </a:gs>
                </a:gsLst>
                <a:lin ang="0" scaled="0"/>
              </a:gradFill>
            </a:ln>
          </p:spPr>
          <p:style>
            <a:lnRef idx="1">
              <a:schemeClr val="accent1"/>
            </a:lnRef>
            <a:fillRef idx="0">
              <a:schemeClr val="accent1"/>
            </a:fillRef>
            <a:effectRef idx="0">
              <a:schemeClr val="accent1"/>
            </a:effectRef>
            <a:fontRef idx="minor">
              <a:schemeClr val="tx1"/>
            </a:fontRef>
          </p:style>
        </p:cxnSp>
      </p:grpSp>
      <p:cxnSp>
        <p:nvCxnSpPr>
          <p:cNvPr id="11" name="直接连接符 10"/>
          <p:cNvCxnSpPr/>
          <p:nvPr/>
        </p:nvCxnSpPr>
        <p:spPr>
          <a:xfrm flipH="1" flipV="1">
            <a:off x="1521090" y="2603500"/>
            <a:ext cx="1" cy="1281577"/>
          </a:xfrm>
          <a:prstGeom prst="line">
            <a:avLst/>
          </a:prstGeom>
          <a:ln w="57150" cap="rnd">
            <a:gradFill>
              <a:gsLst>
                <a:gs pos="43000">
                  <a:srgbClr val="2875C2"/>
                </a:gs>
                <a:gs pos="0">
                  <a:srgbClr val="167893"/>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6433590" y="3875555"/>
            <a:ext cx="1" cy="1281577"/>
          </a:xfrm>
          <a:prstGeom prst="line">
            <a:avLst/>
          </a:prstGeom>
          <a:ln w="57150" cap="rnd">
            <a:gradFill>
              <a:gsLst>
                <a:gs pos="43000">
                  <a:srgbClr val="2875C2"/>
                </a:gs>
                <a:gs pos="0">
                  <a:srgbClr val="2675BE"/>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8178339" y="2603500"/>
            <a:ext cx="1" cy="1281577"/>
          </a:xfrm>
          <a:prstGeom prst="line">
            <a:avLst/>
          </a:prstGeom>
          <a:ln w="57150" cap="rnd">
            <a:gradFill>
              <a:gsLst>
                <a:gs pos="43000">
                  <a:srgbClr val="2875C2"/>
                </a:gs>
                <a:gs pos="0">
                  <a:srgbClr val="1E88B8"/>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9460809" y="3879999"/>
            <a:ext cx="1" cy="1281577"/>
          </a:xfrm>
          <a:prstGeom prst="line">
            <a:avLst/>
          </a:prstGeom>
          <a:ln w="57150" cap="rnd">
            <a:gradFill>
              <a:gsLst>
                <a:gs pos="43000">
                  <a:srgbClr val="2875C2"/>
                </a:gs>
                <a:gs pos="0">
                  <a:srgbClr val="45ACC5"/>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1402716" y="3760618"/>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449706" y="3810147"/>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311669" y="3798083"/>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358659" y="3810147"/>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8056418" y="3763158"/>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103408" y="3798082"/>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9338624" y="3755538"/>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9385614" y="3802527"/>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972311" y="1206441"/>
            <a:ext cx="1097280" cy="1537970"/>
          </a:xfrm>
          <a:prstGeom prst="rect">
            <a:avLst/>
          </a:prstGeom>
          <a:noFill/>
        </p:spPr>
        <p:txBody>
          <a:bodyPr wrap="none" rtlCol="0">
            <a:spAutoFit/>
          </a:bodyPr>
          <a:lstStyle/>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2018.9</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开会谈论</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需要使用</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的技术</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38" name="椭圆 37"/>
          <p:cNvSpPr/>
          <p:nvPr/>
        </p:nvSpPr>
        <p:spPr>
          <a:xfrm>
            <a:off x="4491356" y="1667821"/>
            <a:ext cx="593157" cy="593157"/>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9" name="椭圆 38"/>
          <p:cNvSpPr/>
          <p:nvPr/>
        </p:nvSpPr>
        <p:spPr>
          <a:xfrm>
            <a:off x="4116983" y="1304753"/>
            <a:ext cx="1341374" cy="1341374"/>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0" name="椭圆 39"/>
          <p:cNvSpPr/>
          <p:nvPr/>
        </p:nvSpPr>
        <p:spPr>
          <a:xfrm>
            <a:off x="9169939" y="5157146"/>
            <a:ext cx="593157" cy="593157"/>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1" name="椭圆 40"/>
          <p:cNvSpPr/>
          <p:nvPr/>
        </p:nvSpPr>
        <p:spPr>
          <a:xfrm>
            <a:off x="8795566" y="4794078"/>
            <a:ext cx="1341374" cy="1341374"/>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0" name="文本框 29"/>
          <p:cNvSpPr txBox="1"/>
          <p:nvPr/>
        </p:nvSpPr>
        <p:spPr>
          <a:xfrm>
            <a:off x="7700678" y="1594426"/>
            <a:ext cx="1097280" cy="1260475"/>
          </a:xfrm>
          <a:prstGeom prst="rect">
            <a:avLst/>
          </a:prstGeom>
          <a:noFill/>
        </p:spPr>
        <p:txBody>
          <a:bodyPr wrap="none" rtlCol="0">
            <a:spAutoFit/>
          </a:bodyPr>
          <a:lstStyle/>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2018.12</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用况的分</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析讨论</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29" name="文本框 28"/>
          <p:cNvSpPr txBox="1"/>
          <p:nvPr/>
        </p:nvSpPr>
        <p:spPr>
          <a:xfrm>
            <a:off x="4167769" y="1251244"/>
            <a:ext cx="1097280" cy="1537970"/>
          </a:xfrm>
          <a:prstGeom prst="rect">
            <a:avLst/>
          </a:prstGeom>
          <a:noFill/>
        </p:spPr>
        <p:txBody>
          <a:bodyPr wrap="none" rtlCol="0">
            <a:spAutoFit/>
          </a:bodyPr>
          <a:lstStyle/>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2018.11</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愿景文档</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的编写讨</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论</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cxnSp>
        <p:nvCxnSpPr>
          <p:cNvPr id="5" name="直接连接符 4"/>
          <p:cNvCxnSpPr/>
          <p:nvPr/>
        </p:nvCxnSpPr>
        <p:spPr>
          <a:xfrm flipH="1" flipV="1">
            <a:off x="4716410" y="2592070"/>
            <a:ext cx="1" cy="1281577"/>
          </a:xfrm>
          <a:prstGeom prst="line">
            <a:avLst/>
          </a:prstGeom>
          <a:ln w="57150" cap="rnd">
            <a:gradFill>
              <a:gsLst>
                <a:gs pos="43000">
                  <a:srgbClr val="2875C2"/>
                </a:gs>
                <a:gs pos="0">
                  <a:srgbClr val="167893"/>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a:off x="4594226" y="3751093"/>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椭圆 7"/>
          <p:cNvSpPr/>
          <p:nvPr/>
        </p:nvSpPr>
        <p:spPr>
          <a:xfrm>
            <a:off x="4641216" y="3798082"/>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5" name="直接连接符 34"/>
          <p:cNvCxnSpPr/>
          <p:nvPr/>
        </p:nvCxnSpPr>
        <p:spPr>
          <a:xfrm flipH="1">
            <a:off x="3026815" y="4052720"/>
            <a:ext cx="1" cy="1281577"/>
          </a:xfrm>
          <a:prstGeom prst="line">
            <a:avLst/>
          </a:prstGeom>
          <a:ln w="57150" cap="rnd">
            <a:gradFill>
              <a:gsLst>
                <a:gs pos="43000">
                  <a:srgbClr val="2875C2"/>
                </a:gs>
                <a:gs pos="0">
                  <a:srgbClr val="2675BE"/>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sp>
        <p:nvSpPr>
          <p:cNvPr id="42" name="椭圆 41"/>
          <p:cNvSpPr/>
          <p:nvPr/>
        </p:nvSpPr>
        <p:spPr>
          <a:xfrm>
            <a:off x="2904894" y="3798083"/>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2951884" y="3798082"/>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2730501" y="5329866"/>
            <a:ext cx="593157" cy="593157"/>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5" name="椭圆 44"/>
          <p:cNvSpPr/>
          <p:nvPr/>
        </p:nvSpPr>
        <p:spPr>
          <a:xfrm>
            <a:off x="2356763" y="4955368"/>
            <a:ext cx="1341374" cy="1341374"/>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6" name="文本框 45"/>
          <p:cNvSpPr txBox="1"/>
          <p:nvPr/>
        </p:nvSpPr>
        <p:spPr>
          <a:xfrm>
            <a:off x="2364369" y="5119029"/>
            <a:ext cx="1325880" cy="922020"/>
          </a:xfrm>
          <a:prstGeom prst="rect">
            <a:avLst/>
          </a:prstGeom>
          <a:noFill/>
        </p:spPr>
        <p:txBody>
          <a:bodyPr wrap="none" rtlCol="0">
            <a:spAutoFit/>
          </a:bodyPr>
          <a:lstStyle/>
          <a:p>
            <a:pPr algn="ctr"/>
            <a:r>
              <a:rPr lang="zh-CN" altLang="en-US" dirty="0">
                <a:solidFill>
                  <a:schemeClr val="bg1"/>
                </a:solidFill>
                <a:latin typeface="思源黑体 CN Light" panose="020B0300000000000000" pitchFamily="34" charset="-122"/>
                <a:ea typeface="思源黑体 CN Light" panose="020B0300000000000000" pitchFamily="34" charset="-122"/>
              </a:rPr>
              <a:t>涉众的讨论</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en-US" altLang="zh-CN" dirty="0">
                <a:solidFill>
                  <a:schemeClr val="bg1"/>
                </a:solidFill>
                <a:latin typeface="思源黑体 CN Light" panose="020B0300000000000000" pitchFamily="34" charset="-122"/>
                <a:ea typeface="思源黑体 CN Light" panose="020B0300000000000000" pitchFamily="34" charset="-122"/>
                <a:sym typeface="+mn-ea"/>
              </a:rPr>
              <a:t>2018.10.18</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48" name="椭圆 47"/>
          <p:cNvSpPr/>
          <p:nvPr/>
        </p:nvSpPr>
        <p:spPr>
          <a:xfrm>
            <a:off x="6137276" y="5491156"/>
            <a:ext cx="593157" cy="593157"/>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nvGrpSpPr>
          <p:cNvPr id="58" name="组合 57"/>
          <p:cNvGrpSpPr/>
          <p:nvPr/>
        </p:nvGrpSpPr>
        <p:grpSpPr>
          <a:xfrm>
            <a:off x="5763538" y="5161108"/>
            <a:ext cx="1341374" cy="1341374"/>
            <a:chOff x="7414" y="8193"/>
            <a:chExt cx="2112" cy="2112"/>
          </a:xfrm>
        </p:grpSpPr>
        <p:sp>
          <p:nvSpPr>
            <p:cNvPr id="49" name="椭圆 48"/>
            <p:cNvSpPr/>
            <p:nvPr/>
          </p:nvSpPr>
          <p:spPr>
            <a:xfrm>
              <a:off x="7414" y="8193"/>
              <a:ext cx="2112" cy="2112"/>
            </a:xfrm>
            <a:prstGeom prst="ellipse">
              <a:avLst/>
            </a:prstGeom>
            <a:noFill/>
            <a:ln w="3175">
              <a:solidFill>
                <a:srgbClr val="19A2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sp>
          <p:nvSpPr>
            <p:cNvPr id="50" name="文本框 49"/>
            <p:cNvSpPr txBox="1"/>
            <p:nvPr/>
          </p:nvSpPr>
          <p:spPr>
            <a:xfrm>
              <a:off x="7606" y="8320"/>
              <a:ext cx="1728" cy="1888"/>
            </a:xfrm>
            <a:prstGeom prst="rect">
              <a:avLst/>
            </a:prstGeom>
            <a:noFill/>
          </p:spPr>
          <p:txBody>
            <a:bodyPr wrap="none" rtlCol="0">
              <a:spAutoFit/>
            </a:bodyPr>
            <a:p>
              <a:pPr algn="ctr"/>
              <a:r>
                <a:rPr lang="zh-CN" altLang="en-US" dirty="0">
                  <a:solidFill>
                    <a:schemeClr val="bg1"/>
                  </a:solidFill>
                  <a:latin typeface="思源黑体 CN Light" panose="020B0300000000000000" pitchFamily="34" charset="-122"/>
                  <a:ea typeface="思源黑体 CN Light" panose="020B0300000000000000" pitchFamily="34" charset="-122"/>
                </a:rPr>
                <a:t>分配编程</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性工作</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en-US" altLang="zh-CN" dirty="0">
                  <a:solidFill>
                    <a:schemeClr val="bg1"/>
                  </a:solidFill>
                  <a:latin typeface="思源黑体 CN Light" panose="020B0300000000000000" pitchFamily="34" charset="-122"/>
                  <a:ea typeface="思源黑体 CN Light" panose="020B0300000000000000" pitchFamily="34" charset="-122"/>
                  <a:sym typeface="+mn-ea"/>
                </a:rPr>
                <a:t>2018.12</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grpSp>
      <p:sp>
        <p:nvSpPr>
          <p:cNvPr id="51" name="文本框 50"/>
          <p:cNvSpPr txBox="1"/>
          <p:nvPr/>
        </p:nvSpPr>
        <p:spPr>
          <a:xfrm>
            <a:off x="8613173" y="4874836"/>
            <a:ext cx="1706880" cy="1322070"/>
          </a:xfrm>
          <a:prstGeom prst="rect">
            <a:avLst/>
          </a:prstGeom>
          <a:noFill/>
        </p:spPr>
        <p:txBody>
          <a:bodyPr wrap="none" rtlCol="0">
            <a:spAutoFit/>
          </a:bodyPr>
          <a:p>
            <a:pPr algn="ctr"/>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操作说明的编</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写和讨论</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2018.12</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52" name="椭圆 51"/>
          <p:cNvSpPr/>
          <p:nvPr/>
        </p:nvSpPr>
        <p:spPr>
          <a:xfrm>
            <a:off x="10397260" y="2010343"/>
            <a:ext cx="593157" cy="593157"/>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sp>
        <p:nvSpPr>
          <p:cNvPr id="53" name="椭圆 52"/>
          <p:cNvSpPr/>
          <p:nvPr/>
        </p:nvSpPr>
        <p:spPr>
          <a:xfrm>
            <a:off x="10022887" y="1647275"/>
            <a:ext cx="1341374" cy="1341374"/>
          </a:xfrm>
          <a:prstGeom prst="ellipse">
            <a:avLst/>
          </a:prstGeom>
          <a:noFill/>
          <a:ln w="3175">
            <a:solidFill>
              <a:srgbClr val="1481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54" name="直接连接符 53"/>
          <p:cNvCxnSpPr/>
          <p:nvPr/>
        </p:nvCxnSpPr>
        <p:spPr>
          <a:xfrm flipH="1" flipV="1">
            <a:off x="10693574" y="2603500"/>
            <a:ext cx="1" cy="1281577"/>
          </a:xfrm>
          <a:prstGeom prst="line">
            <a:avLst/>
          </a:prstGeom>
          <a:ln w="57150" cap="rnd">
            <a:gradFill>
              <a:gsLst>
                <a:gs pos="43000">
                  <a:srgbClr val="2875C2"/>
                </a:gs>
                <a:gs pos="0">
                  <a:srgbClr val="1E88B8"/>
                </a:gs>
                <a:gs pos="100000">
                  <a:srgbClr val="AAD9F0"/>
                </a:gs>
                <a:gs pos="77000">
                  <a:srgbClr val="1797B1"/>
                </a:gs>
              </a:gsLst>
              <a:lin ang="5400000" scaled="0"/>
            </a:gradFill>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a:off x="10571653" y="3763158"/>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椭圆 55"/>
          <p:cNvSpPr/>
          <p:nvPr/>
        </p:nvSpPr>
        <p:spPr>
          <a:xfrm>
            <a:off x="10618643" y="3810147"/>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7" name="文本框 56"/>
          <p:cNvSpPr txBox="1"/>
          <p:nvPr/>
        </p:nvSpPr>
        <p:spPr>
          <a:xfrm>
            <a:off x="9916828" y="1624906"/>
            <a:ext cx="1554480" cy="1260475"/>
          </a:xfrm>
          <a:prstGeom prst="rect">
            <a:avLst/>
          </a:prstGeom>
          <a:noFill/>
        </p:spPr>
        <p:txBody>
          <a:bodyPr wrap="none" rtlCol="0">
            <a:spAutoFit/>
          </a:bodyPr>
          <a:p>
            <a:pPr algn="ctr"/>
            <a:r>
              <a:rPr lang="en-US" altLang="zh-CN" sz="2000" dirty="0">
                <a:solidFill>
                  <a:schemeClr val="bg1"/>
                </a:solidFill>
                <a:latin typeface="思源黑体 CN Light" panose="020B0300000000000000" pitchFamily="34" charset="-122"/>
                <a:ea typeface="思源黑体 CN Light" panose="020B0300000000000000" pitchFamily="34" charset="-122"/>
              </a:rPr>
              <a:t>2018.1</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讨论项目文档</a:t>
            </a:r>
            <a:endParaRPr lang="zh-CN" altLang="en-US" dirty="0">
              <a:solidFill>
                <a:schemeClr val="bg1"/>
              </a:solidFill>
              <a:latin typeface="思源黑体 CN Light" panose="020B0300000000000000" pitchFamily="34" charset="-122"/>
              <a:ea typeface="思源黑体 CN Light" panose="020B0300000000000000" pitchFamily="34" charset="-122"/>
            </a:endParaRPr>
          </a:p>
          <a:p>
            <a:pPr algn="ctr"/>
            <a:r>
              <a:rPr lang="zh-CN" altLang="en-US" dirty="0">
                <a:solidFill>
                  <a:schemeClr val="bg1"/>
                </a:solidFill>
                <a:latin typeface="思源黑体 CN Light" panose="020B0300000000000000" pitchFamily="34" charset="-122"/>
                <a:ea typeface="思源黑体 CN Light" panose="020B0300000000000000" pitchFamily="34" charset="-122"/>
              </a:rPr>
              <a:t>的完善</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2" presetClass="entr" presetSubtype="8" decel="10000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500" fill="hold"/>
                                        <p:tgtEl>
                                          <p:spTgt spid="10"/>
                                        </p:tgtEl>
                                        <p:attrNameLst>
                                          <p:attrName>ppt_x</p:attrName>
                                        </p:attrNameLst>
                                      </p:cBhvr>
                                      <p:tavLst>
                                        <p:tav tm="0">
                                          <p:val>
                                            <p:strVal val="0-#ppt_w/2"/>
                                          </p:val>
                                        </p:tav>
                                        <p:tav tm="100000">
                                          <p:val>
                                            <p:strVal val="#ppt_x"/>
                                          </p:val>
                                        </p:tav>
                                      </p:tavLst>
                                    </p:anim>
                                    <p:anim calcmode="lin" valueType="num">
                                      <p:cBhvr additive="base">
                                        <p:cTn id="12" dur="150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2" presetClass="entr" presetSubtype="4"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500"/>
                                        <p:tgtEl>
                                          <p:spTgt spid="11"/>
                                        </p:tgtEl>
                                      </p:cBhvr>
                                    </p:animEffect>
                                  </p:childTnLst>
                                </p:cTn>
                              </p:par>
                              <p:par>
                                <p:cTn id="17" presetID="22" presetClass="entr" presetSubtype="4"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Effect transition="in" filter="wipe(down)">
                                      <p:cBhvr>
                                        <p:cTn id="19" dur="500"/>
                                        <p:tgtEl>
                                          <p:spTgt spid="2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par>
                                <p:cTn id="26" presetID="26" presetClass="emph" presetSubtype="0" repeatCount="indefinite" fill="hold" grpId="1" nodeType="withEffect">
                                  <p:stCondLst>
                                    <p:cond delay="0"/>
                                  </p:stCondLst>
                                  <p:childTnLst>
                                    <p:animEffect transition="out" filter="fade">
                                      <p:cBhvr>
                                        <p:cTn id="27" dur="500" tmFilter="0, 0; .2, .5; .8, .5; 1, 0"/>
                                        <p:tgtEl>
                                          <p:spTgt spid="21"/>
                                        </p:tgtEl>
                                      </p:cBhvr>
                                    </p:animEffect>
                                    <p:animScale>
                                      <p:cBhvr>
                                        <p:cTn id="28" dur="250" autoRev="1" fill="hold"/>
                                        <p:tgtEl>
                                          <p:spTgt spid="21"/>
                                        </p:tgtEl>
                                      </p:cBhvr>
                                      <p:by x="105000" y="105000"/>
                                    </p:animScale>
                                  </p:childTnLst>
                                </p:cTn>
                              </p:par>
                              <p:par>
                                <p:cTn id="29" presetID="10"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par>
                                <p:cTn id="35" presetID="6" presetClass="emph" presetSubtype="0" repeatCount="indefinite" fill="hold" grpId="1" nodeType="withEffect">
                                  <p:stCondLst>
                                    <p:cond delay="0"/>
                                  </p:stCondLst>
                                  <p:childTnLst>
                                    <p:animScale>
                                      <p:cBhvr>
                                        <p:cTn id="36" dur="2000" fill="hold"/>
                                        <p:tgtEl>
                                          <p:spTgt spid="33"/>
                                        </p:tgtEl>
                                      </p:cBhvr>
                                      <p:by x="150000" y="150000"/>
                                    </p:animScale>
                                  </p:childTnLst>
                                </p:cTn>
                              </p:par>
                              <p:par>
                                <p:cTn id="37" presetID="6" presetClass="emph" presetSubtype="0" repeatCount="indefinite" fill="hold" grpId="1" nodeType="withEffect">
                                  <p:stCondLst>
                                    <p:cond delay="0"/>
                                  </p:stCondLst>
                                  <p:childTnLst>
                                    <p:animScale>
                                      <p:cBhvr>
                                        <p:cTn id="38" dur="2000" fill="hold"/>
                                        <p:tgtEl>
                                          <p:spTgt spid="34"/>
                                        </p:tgtEl>
                                      </p:cBhvr>
                                      <p:by x="20000" y="20000"/>
                                    </p:animScale>
                                  </p:childTnLst>
                                </p:cTn>
                              </p:par>
                              <p:par>
                                <p:cTn id="39" presetID="22" presetClass="entr" presetSubtype="1" fill="hold" nodeType="withEffect">
                                  <p:stCondLst>
                                    <p:cond delay="500"/>
                                  </p:stCondLst>
                                  <p:childTnLst>
                                    <p:set>
                                      <p:cBhvr>
                                        <p:cTn id="40" dur="1" fill="hold">
                                          <p:stCondLst>
                                            <p:cond delay="0"/>
                                          </p:stCondLst>
                                        </p:cTn>
                                        <p:tgtEl>
                                          <p:spTgt spid="17"/>
                                        </p:tgtEl>
                                        <p:attrNameLst>
                                          <p:attrName>style.visibility</p:attrName>
                                        </p:attrNameLst>
                                      </p:cBhvr>
                                      <p:to>
                                        <p:strVal val="visible"/>
                                      </p:to>
                                    </p:set>
                                    <p:animEffect transition="in" filter="wipe(up)">
                                      <p:cBhvr>
                                        <p:cTn id="41" dur="500"/>
                                        <p:tgtEl>
                                          <p:spTgt spid="17"/>
                                        </p:tgtEl>
                                      </p:cBhvr>
                                    </p:animEffect>
                                  </p:childTnLst>
                                </p:cTn>
                              </p:par>
                              <p:par>
                                <p:cTn id="42" presetID="22" presetClass="entr" presetSubtype="1" fill="hold" grpId="0" nodeType="withEffect">
                                  <p:stCondLst>
                                    <p:cond delay="500"/>
                                  </p:stCondLst>
                                  <p:childTnLst>
                                    <p:set>
                                      <p:cBhvr>
                                        <p:cTn id="43" dur="1" fill="hold">
                                          <p:stCondLst>
                                            <p:cond delay="0"/>
                                          </p:stCondLst>
                                        </p:cTn>
                                        <p:tgtEl>
                                          <p:spTgt spid="29"/>
                                        </p:tgtEl>
                                        <p:attrNameLst>
                                          <p:attrName>style.visibility</p:attrName>
                                        </p:attrNameLst>
                                      </p:cBhvr>
                                      <p:to>
                                        <p:strVal val="visible"/>
                                      </p:to>
                                    </p:set>
                                    <p:animEffect transition="in" filter="wipe(up)">
                                      <p:cBhvr>
                                        <p:cTn id="44" dur="500"/>
                                        <p:tgtEl>
                                          <p:spTgt spid="29"/>
                                        </p:tgtEl>
                                      </p:cBhvr>
                                    </p:animEffect>
                                  </p:childTnLst>
                                </p:cTn>
                              </p:par>
                              <p:par>
                                <p:cTn id="45" presetID="10" presetClass="entr" presetSubtype="0" fill="hold" grpId="0" nodeType="withEffect">
                                  <p:stCondLst>
                                    <p:cond delay="50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26" presetClass="emph" presetSubtype="0" repeatCount="indefinite" fill="hold" grpId="1" nodeType="withEffect">
                                  <p:stCondLst>
                                    <p:cond delay="500"/>
                                  </p:stCondLst>
                                  <p:childTnLst>
                                    <p:animEffect transition="out" filter="fade">
                                      <p:cBhvr>
                                        <p:cTn id="52" dur="500" tmFilter="0, 0; .2, .5; .8, .5; 1, 0"/>
                                        <p:tgtEl>
                                          <p:spTgt spid="23"/>
                                        </p:tgtEl>
                                      </p:cBhvr>
                                    </p:animEffect>
                                    <p:animScale>
                                      <p:cBhvr>
                                        <p:cTn id="53" dur="250" autoRev="1" fill="hold"/>
                                        <p:tgtEl>
                                          <p:spTgt spid="23"/>
                                        </p:tgtEl>
                                      </p:cBhvr>
                                      <p:by x="105000" y="105000"/>
                                    </p:animScale>
                                  </p:childTnLst>
                                </p:cTn>
                              </p:par>
                              <p:par>
                                <p:cTn id="54" presetID="10" presetClass="entr" presetSubtype="0" fill="hold" grpId="0" nodeType="withEffect">
                                  <p:stCondLst>
                                    <p:cond delay="500"/>
                                  </p:stCondLst>
                                  <p:childTnLst>
                                    <p:set>
                                      <p:cBhvr>
                                        <p:cTn id="55" dur="1" fill="hold">
                                          <p:stCondLst>
                                            <p:cond delay="0"/>
                                          </p:stCondLst>
                                        </p:cTn>
                                        <p:tgtEl>
                                          <p:spTgt spid="38"/>
                                        </p:tgtEl>
                                        <p:attrNameLst>
                                          <p:attrName>style.visibility</p:attrName>
                                        </p:attrNameLst>
                                      </p:cBhvr>
                                      <p:to>
                                        <p:strVal val="visible"/>
                                      </p:to>
                                    </p:set>
                                    <p:animEffect transition="in" filter="fade">
                                      <p:cBhvr>
                                        <p:cTn id="56" dur="500"/>
                                        <p:tgtEl>
                                          <p:spTgt spid="38"/>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500"/>
                                        <p:tgtEl>
                                          <p:spTgt spid="39"/>
                                        </p:tgtEl>
                                      </p:cBhvr>
                                    </p:animEffect>
                                  </p:childTnLst>
                                </p:cTn>
                              </p:par>
                              <p:par>
                                <p:cTn id="60" presetID="6" presetClass="emph" presetSubtype="0" repeatCount="indefinite" fill="hold" grpId="1" nodeType="withEffect">
                                  <p:stCondLst>
                                    <p:cond delay="500"/>
                                  </p:stCondLst>
                                  <p:childTnLst>
                                    <p:animScale>
                                      <p:cBhvr>
                                        <p:cTn id="61" dur="2000" fill="hold"/>
                                        <p:tgtEl>
                                          <p:spTgt spid="38"/>
                                        </p:tgtEl>
                                      </p:cBhvr>
                                      <p:by x="150000" y="150000"/>
                                    </p:animScale>
                                  </p:childTnLst>
                                </p:cTn>
                              </p:par>
                              <p:par>
                                <p:cTn id="62" presetID="6" presetClass="emph" presetSubtype="0" repeatCount="indefinite" fill="hold" grpId="1" nodeType="withEffect">
                                  <p:stCondLst>
                                    <p:cond delay="500"/>
                                  </p:stCondLst>
                                  <p:childTnLst>
                                    <p:animScale>
                                      <p:cBhvr>
                                        <p:cTn id="63" dur="2000" fill="hold"/>
                                        <p:tgtEl>
                                          <p:spTgt spid="39"/>
                                        </p:tgtEl>
                                      </p:cBhvr>
                                      <p:by x="20000" y="20000"/>
                                    </p:animScale>
                                  </p:childTnLst>
                                </p:cTn>
                              </p:par>
                              <p:par>
                                <p:cTn id="64" presetID="22" presetClass="entr" presetSubtype="4" fill="hold" nodeType="withEffect">
                                  <p:stCondLst>
                                    <p:cond delay="1000"/>
                                  </p:stCondLst>
                                  <p:childTnLst>
                                    <p:set>
                                      <p:cBhvr>
                                        <p:cTn id="65" dur="1" fill="hold">
                                          <p:stCondLst>
                                            <p:cond delay="0"/>
                                          </p:stCondLst>
                                        </p:cTn>
                                        <p:tgtEl>
                                          <p:spTgt spid="18"/>
                                        </p:tgtEl>
                                        <p:attrNameLst>
                                          <p:attrName>style.visibility</p:attrName>
                                        </p:attrNameLst>
                                      </p:cBhvr>
                                      <p:to>
                                        <p:strVal val="visible"/>
                                      </p:to>
                                    </p:set>
                                    <p:animEffect transition="in" filter="wipe(down)">
                                      <p:cBhvr>
                                        <p:cTn id="66" dur="500"/>
                                        <p:tgtEl>
                                          <p:spTgt spid="18"/>
                                        </p:tgtEl>
                                      </p:cBhvr>
                                    </p:animEffect>
                                  </p:childTnLst>
                                </p:cTn>
                              </p:par>
                              <p:par>
                                <p:cTn id="67" presetID="22" presetClass="entr" presetSubtype="4" fill="hold" grpId="0" nodeType="withEffect">
                                  <p:stCondLst>
                                    <p:cond delay="1000"/>
                                  </p:stCondLst>
                                  <p:childTnLst>
                                    <p:set>
                                      <p:cBhvr>
                                        <p:cTn id="68" dur="1" fill="hold">
                                          <p:stCondLst>
                                            <p:cond delay="0"/>
                                          </p:stCondLst>
                                        </p:cTn>
                                        <p:tgtEl>
                                          <p:spTgt spid="30"/>
                                        </p:tgtEl>
                                        <p:attrNameLst>
                                          <p:attrName>style.visibility</p:attrName>
                                        </p:attrNameLst>
                                      </p:cBhvr>
                                      <p:to>
                                        <p:strVal val="visible"/>
                                      </p:to>
                                    </p:set>
                                    <p:animEffect transition="in" filter="wipe(down)">
                                      <p:cBhvr>
                                        <p:cTn id="69" dur="500"/>
                                        <p:tgtEl>
                                          <p:spTgt spid="30"/>
                                        </p:tgtEl>
                                      </p:cBhvr>
                                    </p:animEffect>
                                  </p:childTnLst>
                                </p:cTn>
                              </p:par>
                              <p:par>
                                <p:cTn id="70" presetID="10" presetClass="entr" presetSubtype="0" fill="hold" grpId="0" nodeType="withEffect">
                                  <p:stCondLst>
                                    <p:cond delay="100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childTnLst>
                                </p:cTn>
                              </p:par>
                              <p:par>
                                <p:cTn id="73" presetID="10" presetClass="entr" presetSubtype="0" fill="hold" grpId="0" nodeType="withEffect">
                                  <p:stCondLst>
                                    <p:cond delay="100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500"/>
                                        <p:tgtEl>
                                          <p:spTgt spid="25"/>
                                        </p:tgtEl>
                                      </p:cBhvr>
                                    </p:animEffect>
                                  </p:childTnLst>
                                </p:cTn>
                              </p:par>
                              <p:par>
                                <p:cTn id="76" presetID="26" presetClass="emph" presetSubtype="0" repeatCount="indefinite" fill="hold" grpId="1" nodeType="withEffect">
                                  <p:stCondLst>
                                    <p:cond delay="1000"/>
                                  </p:stCondLst>
                                  <p:childTnLst>
                                    <p:animEffect transition="out" filter="fade">
                                      <p:cBhvr>
                                        <p:cTn id="77" dur="500" tmFilter="0, 0; .2, .5; .8, .5; 1, 0"/>
                                        <p:tgtEl>
                                          <p:spTgt spid="25"/>
                                        </p:tgtEl>
                                      </p:cBhvr>
                                    </p:animEffect>
                                    <p:animScale>
                                      <p:cBhvr>
                                        <p:cTn id="78" dur="250" autoRev="1" fill="hold"/>
                                        <p:tgtEl>
                                          <p:spTgt spid="25"/>
                                        </p:tgtEl>
                                      </p:cBhvr>
                                      <p:by x="105000" y="105000"/>
                                    </p:animScale>
                                  </p:childTnLst>
                                </p:cTn>
                              </p:par>
                              <p:par>
                                <p:cTn id="79" presetID="10" presetClass="entr" presetSubtype="0" fill="hold" grpId="0" nodeType="withEffect">
                                  <p:stCondLst>
                                    <p:cond delay="1000"/>
                                  </p:stCondLst>
                                  <p:childTnLst>
                                    <p:set>
                                      <p:cBhvr>
                                        <p:cTn id="80" dur="1" fill="hold">
                                          <p:stCondLst>
                                            <p:cond delay="0"/>
                                          </p:stCondLst>
                                        </p:cTn>
                                        <p:tgtEl>
                                          <p:spTgt spid="36"/>
                                        </p:tgtEl>
                                        <p:attrNameLst>
                                          <p:attrName>style.visibility</p:attrName>
                                        </p:attrNameLst>
                                      </p:cBhvr>
                                      <p:to>
                                        <p:strVal val="visible"/>
                                      </p:to>
                                    </p:set>
                                    <p:animEffect transition="in" filter="fade">
                                      <p:cBhvr>
                                        <p:cTn id="81" dur="500"/>
                                        <p:tgtEl>
                                          <p:spTgt spid="36"/>
                                        </p:tgtEl>
                                      </p:cBhvr>
                                    </p:animEffect>
                                  </p:childTnLst>
                                </p:cTn>
                              </p:par>
                              <p:par>
                                <p:cTn id="82" presetID="10" presetClass="entr" presetSubtype="0" fill="hold" grpId="0" nodeType="withEffect">
                                  <p:stCondLst>
                                    <p:cond delay="1000"/>
                                  </p:stCondLst>
                                  <p:childTnLst>
                                    <p:set>
                                      <p:cBhvr>
                                        <p:cTn id="83" dur="1" fill="hold">
                                          <p:stCondLst>
                                            <p:cond delay="0"/>
                                          </p:stCondLst>
                                        </p:cTn>
                                        <p:tgtEl>
                                          <p:spTgt spid="37"/>
                                        </p:tgtEl>
                                        <p:attrNameLst>
                                          <p:attrName>style.visibility</p:attrName>
                                        </p:attrNameLst>
                                      </p:cBhvr>
                                      <p:to>
                                        <p:strVal val="visible"/>
                                      </p:to>
                                    </p:set>
                                    <p:animEffect transition="in" filter="fade">
                                      <p:cBhvr>
                                        <p:cTn id="84" dur="500"/>
                                        <p:tgtEl>
                                          <p:spTgt spid="37"/>
                                        </p:tgtEl>
                                      </p:cBhvr>
                                    </p:animEffect>
                                  </p:childTnLst>
                                </p:cTn>
                              </p:par>
                              <p:par>
                                <p:cTn id="85" presetID="6" presetClass="emph" presetSubtype="0" repeatCount="indefinite" fill="hold" grpId="1" nodeType="withEffect">
                                  <p:stCondLst>
                                    <p:cond delay="1000"/>
                                  </p:stCondLst>
                                  <p:childTnLst>
                                    <p:animScale>
                                      <p:cBhvr>
                                        <p:cTn id="86" dur="2000" fill="hold"/>
                                        <p:tgtEl>
                                          <p:spTgt spid="36"/>
                                        </p:tgtEl>
                                      </p:cBhvr>
                                      <p:by x="150000" y="150000"/>
                                    </p:animScale>
                                  </p:childTnLst>
                                </p:cTn>
                              </p:par>
                              <p:par>
                                <p:cTn id="87" presetID="6" presetClass="emph" presetSubtype="0" repeatCount="indefinite" fill="hold" grpId="1" nodeType="withEffect">
                                  <p:stCondLst>
                                    <p:cond delay="1000"/>
                                  </p:stCondLst>
                                  <p:childTnLst>
                                    <p:animScale>
                                      <p:cBhvr>
                                        <p:cTn id="88" dur="2000" fill="hold"/>
                                        <p:tgtEl>
                                          <p:spTgt spid="37"/>
                                        </p:tgtEl>
                                      </p:cBhvr>
                                      <p:by x="20000" y="20000"/>
                                    </p:animScale>
                                  </p:childTnLst>
                                </p:cTn>
                              </p:par>
                              <p:par>
                                <p:cTn id="89" presetID="22" presetClass="entr" presetSubtype="1" fill="hold" nodeType="withEffect">
                                  <p:stCondLst>
                                    <p:cond delay="1500"/>
                                  </p:stCondLst>
                                  <p:childTnLst>
                                    <p:set>
                                      <p:cBhvr>
                                        <p:cTn id="90" dur="1" fill="hold">
                                          <p:stCondLst>
                                            <p:cond delay="0"/>
                                          </p:stCondLst>
                                        </p:cTn>
                                        <p:tgtEl>
                                          <p:spTgt spid="19"/>
                                        </p:tgtEl>
                                        <p:attrNameLst>
                                          <p:attrName>style.visibility</p:attrName>
                                        </p:attrNameLst>
                                      </p:cBhvr>
                                      <p:to>
                                        <p:strVal val="visible"/>
                                      </p:to>
                                    </p:set>
                                    <p:animEffect transition="in" filter="wipe(up)">
                                      <p:cBhvr>
                                        <p:cTn id="91" dur="500"/>
                                        <p:tgtEl>
                                          <p:spTgt spid="19"/>
                                        </p:tgtEl>
                                      </p:cBhvr>
                                    </p:animEffect>
                                  </p:childTnLst>
                                </p:cTn>
                              </p:par>
                              <p:par>
                                <p:cTn id="92" presetID="10" presetClass="entr" presetSubtype="0" fill="hold" grpId="0" nodeType="withEffect">
                                  <p:stCondLst>
                                    <p:cond delay="1500"/>
                                  </p:stCondLst>
                                  <p:childTnLst>
                                    <p:set>
                                      <p:cBhvr>
                                        <p:cTn id="93" dur="1" fill="hold">
                                          <p:stCondLst>
                                            <p:cond delay="0"/>
                                          </p:stCondLst>
                                        </p:cTn>
                                        <p:tgtEl>
                                          <p:spTgt spid="26"/>
                                        </p:tgtEl>
                                        <p:attrNameLst>
                                          <p:attrName>style.visibility</p:attrName>
                                        </p:attrNameLst>
                                      </p:cBhvr>
                                      <p:to>
                                        <p:strVal val="visible"/>
                                      </p:to>
                                    </p:set>
                                    <p:animEffect transition="in" filter="fade">
                                      <p:cBhvr>
                                        <p:cTn id="94" dur="500"/>
                                        <p:tgtEl>
                                          <p:spTgt spid="26"/>
                                        </p:tgtEl>
                                      </p:cBhvr>
                                    </p:animEffect>
                                  </p:childTnLst>
                                </p:cTn>
                              </p:par>
                              <p:par>
                                <p:cTn id="95" presetID="10" presetClass="entr" presetSubtype="0" fill="hold" grpId="0" nodeType="withEffect">
                                  <p:stCondLst>
                                    <p:cond delay="1500"/>
                                  </p:stCondLst>
                                  <p:childTnLst>
                                    <p:set>
                                      <p:cBhvr>
                                        <p:cTn id="96" dur="1" fill="hold">
                                          <p:stCondLst>
                                            <p:cond delay="0"/>
                                          </p:stCondLst>
                                        </p:cTn>
                                        <p:tgtEl>
                                          <p:spTgt spid="27"/>
                                        </p:tgtEl>
                                        <p:attrNameLst>
                                          <p:attrName>style.visibility</p:attrName>
                                        </p:attrNameLst>
                                      </p:cBhvr>
                                      <p:to>
                                        <p:strVal val="visible"/>
                                      </p:to>
                                    </p:set>
                                    <p:animEffect transition="in" filter="fade">
                                      <p:cBhvr>
                                        <p:cTn id="97" dur="500"/>
                                        <p:tgtEl>
                                          <p:spTgt spid="27"/>
                                        </p:tgtEl>
                                      </p:cBhvr>
                                    </p:animEffect>
                                  </p:childTnLst>
                                </p:cTn>
                              </p:par>
                              <p:par>
                                <p:cTn id="98" presetID="26" presetClass="emph" presetSubtype="0" repeatCount="indefinite" fill="hold" grpId="1" nodeType="withEffect">
                                  <p:stCondLst>
                                    <p:cond delay="1500"/>
                                  </p:stCondLst>
                                  <p:childTnLst>
                                    <p:animEffect transition="out" filter="fade">
                                      <p:cBhvr>
                                        <p:cTn id="99" dur="500" tmFilter="0, 0; .2, .5; .8, .5; 1, 0"/>
                                        <p:tgtEl>
                                          <p:spTgt spid="27"/>
                                        </p:tgtEl>
                                      </p:cBhvr>
                                    </p:animEffect>
                                    <p:animScale>
                                      <p:cBhvr>
                                        <p:cTn id="100" dur="250" autoRev="1" fill="hold"/>
                                        <p:tgtEl>
                                          <p:spTgt spid="27"/>
                                        </p:tgtEl>
                                      </p:cBhvr>
                                      <p:by x="105000" y="105000"/>
                                    </p:animScale>
                                  </p:childTnLst>
                                </p:cTn>
                              </p:par>
                              <p:par>
                                <p:cTn id="101" presetID="10" presetClass="entr" presetSubtype="0" fill="hold" grpId="0" nodeType="withEffect">
                                  <p:stCondLst>
                                    <p:cond delay="1500"/>
                                  </p:stCondLst>
                                  <p:childTnLst>
                                    <p:set>
                                      <p:cBhvr>
                                        <p:cTn id="102" dur="1" fill="hold">
                                          <p:stCondLst>
                                            <p:cond delay="0"/>
                                          </p:stCondLst>
                                        </p:cTn>
                                        <p:tgtEl>
                                          <p:spTgt spid="40"/>
                                        </p:tgtEl>
                                        <p:attrNameLst>
                                          <p:attrName>style.visibility</p:attrName>
                                        </p:attrNameLst>
                                      </p:cBhvr>
                                      <p:to>
                                        <p:strVal val="visible"/>
                                      </p:to>
                                    </p:set>
                                    <p:animEffect transition="in" filter="fade">
                                      <p:cBhvr>
                                        <p:cTn id="103" dur="500"/>
                                        <p:tgtEl>
                                          <p:spTgt spid="40"/>
                                        </p:tgtEl>
                                      </p:cBhvr>
                                    </p:animEffect>
                                  </p:childTnLst>
                                </p:cTn>
                              </p:par>
                              <p:par>
                                <p:cTn id="104" presetID="10" presetClass="entr" presetSubtype="0" fill="hold" grpId="0" nodeType="withEffect">
                                  <p:stCondLst>
                                    <p:cond delay="1500"/>
                                  </p:stCondLst>
                                  <p:childTnLst>
                                    <p:set>
                                      <p:cBhvr>
                                        <p:cTn id="105" dur="1" fill="hold">
                                          <p:stCondLst>
                                            <p:cond delay="0"/>
                                          </p:stCondLst>
                                        </p:cTn>
                                        <p:tgtEl>
                                          <p:spTgt spid="41"/>
                                        </p:tgtEl>
                                        <p:attrNameLst>
                                          <p:attrName>style.visibility</p:attrName>
                                        </p:attrNameLst>
                                      </p:cBhvr>
                                      <p:to>
                                        <p:strVal val="visible"/>
                                      </p:to>
                                    </p:set>
                                    <p:animEffect transition="in" filter="fade">
                                      <p:cBhvr>
                                        <p:cTn id="106" dur="500"/>
                                        <p:tgtEl>
                                          <p:spTgt spid="41"/>
                                        </p:tgtEl>
                                      </p:cBhvr>
                                    </p:animEffect>
                                  </p:childTnLst>
                                </p:cTn>
                              </p:par>
                              <p:par>
                                <p:cTn id="107" presetID="6" presetClass="emph" presetSubtype="0" repeatCount="indefinite" fill="hold" grpId="1" nodeType="withEffect">
                                  <p:stCondLst>
                                    <p:cond delay="1500"/>
                                  </p:stCondLst>
                                  <p:childTnLst>
                                    <p:animScale>
                                      <p:cBhvr>
                                        <p:cTn id="108" dur="2000" fill="hold"/>
                                        <p:tgtEl>
                                          <p:spTgt spid="40"/>
                                        </p:tgtEl>
                                      </p:cBhvr>
                                      <p:by x="150000" y="150000"/>
                                    </p:animScale>
                                  </p:childTnLst>
                                </p:cTn>
                              </p:par>
                              <p:par>
                                <p:cTn id="109" presetID="6" presetClass="emph" presetSubtype="0" repeatCount="indefinite" fill="hold" grpId="1" nodeType="withEffect">
                                  <p:stCondLst>
                                    <p:cond delay="1500"/>
                                  </p:stCondLst>
                                  <p:childTnLst>
                                    <p:animScale>
                                      <p:cBhvr>
                                        <p:cTn id="110" dur="2000" fill="hold"/>
                                        <p:tgtEl>
                                          <p:spTgt spid="41"/>
                                        </p:tgtEl>
                                      </p:cBhvr>
                                      <p:by x="20000" y="20000"/>
                                    </p:animScale>
                                  </p:childTnLst>
                                </p:cTn>
                              </p:par>
                            </p:childTnLst>
                          </p:cTn>
                        </p:par>
                        <p:par>
                          <p:cTn id="111" fill="hold">
                            <p:stCondLst>
                              <p:cond delay="2500"/>
                            </p:stCondLst>
                            <p:childTnLst>
                              <p:par>
                                <p:cTn id="112" presetID="22" presetClass="entr" presetSubtype="4" fill="hold" nodeType="afterEffect">
                                  <p:stCondLst>
                                    <p:cond delay="0"/>
                                  </p:stCondLst>
                                  <p:childTnLst>
                                    <p:set>
                                      <p:cBhvr>
                                        <p:cTn id="113" dur="1" fill="hold">
                                          <p:stCondLst>
                                            <p:cond delay="0"/>
                                          </p:stCondLst>
                                        </p:cTn>
                                        <p:tgtEl>
                                          <p:spTgt spid="5"/>
                                        </p:tgtEl>
                                        <p:attrNameLst>
                                          <p:attrName>style.visibility</p:attrName>
                                        </p:attrNameLst>
                                      </p:cBhvr>
                                      <p:to>
                                        <p:strVal val="visible"/>
                                      </p:to>
                                    </p:set>
                                    <p:animEffect transition="in" filter="wipe(down)">
                                      <p:cBhvr>
                                        <p:cTn id="114" dur="500"/>
                                        <p:tgtEl>
                                          <p:spTgt spid="5"/>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7"/>
                                        </p:tgtEl>
                                        <p:attrNameLst>
                                          <p:attrName>style.visibility</p:attrName>
                                        </p:attrNameLst>
                                      </p:cBhvr>
                                      <p:to>
                                        <p:strVal val="visible"/>
                                      </p:to>
                                    </p:set>
                                    <p:animEffect transition="in" filter="fade">
                                      <p:cBhvr>
                                        <p:cTn id="117" dur="500"/>
                                        <p:tgtEl>
                                          <p:spTgt spid="7"/>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8"/>
                                        </p:tgtEl>
                                        <p:attrNameLst>
                                          <p:attrName>style.visibility</p:attrName>
                                        </p:attrNameLst>
                                      </p:cBhvr>
                                      <p:to>
                                        <p:strVal val="visible"/>
                                      </p:to>
                                    </p:set>
                                    <p:animEffect transition="in" filter="fade">
                                      <p:cBhvr>
                                        <p:cTn id="120" dur="500"/>
                                        <p:tgtEl>
                                          <p:spTgt spid="8"/>
                                        </p:tgtEl>
                                      </p:cBhvr>
                                    </p:animEffect>
                                  </p:childTnLst>
                                </p:cTn>
                              </p:par>
                              <p:par>
                                <p:cTn id="121" presetID="26" presetClass="emph" presetSubtype="0" repeatCount="indefinite" fill="hold" grpId="1" nodeType="withEffect">
                                  <p:stCondLst>
                                    <p:cond delay="0"/>
                                  </p:stCondLst>
                                  <p:childTnLst>
                                    <p:animEffect transition="out" filter="fade">
                                      <p:cBhvr>
                                        <p:cTn id="122" dur="500" tmFilter="0, 0; .2, .5; .8, .5; 1, 0"/>
                                        <p:tgtEl>
                                          <p:spTgt spid="8"/>
                                        </p:tgtEl>
                                      </p:cBhvr>
                                    </p:animEffect>
                                    <p:animScale>
                                      <p:cBhvr>
                                        <p:cTn id="123" dur="250" autoRev="1" fill="hold"/>
                                        <p:tgtEl>
                                          <p:spTgt spid="8"/>
                                        </p:tgtEl>
                                      </p:cBhvr>
                                      <p:by x="105000" y="105000"/>
                                    </p:animScale>
                                  </p:childTnLst>
                                </p:cTn>
                              </p:par>
                              <p:par>
                                <p:cTn id="124" presetID="22" presetClass="entr" presetSubtype="1" fill="hold" nodeType="withEffect">
                                  <p:stCondLst>
                                    <p:cond delay="500"/>
                                  </p:stCondLst>
                                  <p:childTnLst>
                                    <p:set>
                                      <p:cBhvr>
                                        <p:cTn id="125" dur="1" fill="hold">
                                          <p:stCondLst>
                                            <p:cond delay="0"/>
                                          </p:stCondLst>
                                        </p:cTn>
                                        <p:tgtEl>
                                          <p:spTgt spid="35"/>
                                        </p:tgtEl>
                                        <p:attrNameLst>
                                          <p:attrName>style.visibility</p:attrName>
                                        </p:attrNameLst>
                                      </p:cBhvr>
                                      <p:to>
                                        <p:strVal val="visible"/>
                                      </p:to>
                                    </p:set>
                                    <p:animEffect transition="in" filter="wipe(up)">
                                      <p:cBhvr>
                                        <p:cTn id="126" dur="500"/>
                                        <p:tgtEl>
                                          <p:spTgt spid="35"/>
                                        </p:tgtEl>
                                      </p:cBhvr>
                                    </p:animEffect>
                                  </p:childTnLst>
                                </p:cTn>
                              </p:par>
                              <p:par>
                                <p:cTn id="127" presetID="22" presetClass="entr" presetSubtype="1" fill="hold" grpId="0" nodeType="withEffect">
                                  <p:stCondLst>
                                    <p:cond delay="500"/>
                                  </p:stCondLst>
                                  <p:childTnLst>
                                    <p:set>
                                      <p:cBhvr>
                                        <p:cTn id="128" dur="1" fill="hold">
                                          <p:stCondLst>
                                            <p:cond delay="0"/>
                                          </p:stCondLst>
                                        </p:cTn>
                                        <p:tgtEl>
                                          <p:spTgt spid="46"/>
                                        </p:tgtEl>
                                        <p:attrNameLst>
                                          <p:attrName>style.visibility</p:attrName>
                                        </p:attrNameLst>
                                      </p:cBhvr>
                                      <p:to>
                                        <p:strVal val="visible"/>
                                      </p:to>
                                    </p:set>
                                    <p:animEffect transition="in" filter="wipe(up)">
                                      <p:cBhvr>
                                        <p:cTn id="129" dur="500"/>
                                        <p:tgtEl>
                                          <p:spTgt spid="46"/>
                                        </p:tgtEl>
                                      </p:cBhvr>
                                    </p:animEffect>
                                  </p:childTnLst>
                                </p:cTn>
                              </p:par>
                              <p:par>
                                <p:cTn id="130" presetID="10" presetClass="entr" presetSubtype="0" fill="hold" grpId="0" nodeType="withEffect">
                                  <p:stCondLst>
                                    <p:cond delay="500"/>
                                  </p:stCondLst>
                                  <p:childTnLst>
                                    <p:set>
                                      <p:cBhvr>
                                        <p:cTn id="131" dur="1" fill="hold">
                                          <p:stCondLst>
                                            <p:cond delay="0"/>
                                          </p:stCondLst>
                                        </p:cTn>
                                        <p:tgtEl>
                                          <p:spTgt spid="42"/>
                                        </p:tgtEl>
                                        <p:attrNameLst>
                                          <p:attrName>style.visibility</p:attrName>
                                        </p:attrNameLst>
                                      </p:cBhvr>
                                      <p:to>
                                        <p:strVal val="visible"/>
                                      </p:to>
                                    </p:set>
                                    <p:animEffect transition="in" filter="fade">
                                      <p:cBhvr>
                                        <p:cTn id="132" dur="500"/>
                                        <p:tgtEl>
                                          <p:spTgt spid="42"/>
                                        </p:tgtEl>
                                      </p:cBhvr>
                                    </p:animEffect>
                                  </p:childTnLst>
                                </p:cTn>
                              </p:par>
                              <p:par>
                                <p:cTn id="133" presetID="10" presetClass="entr" presetSubtype="0" fill="hold" grpId="0" nodeType="withEffect">
                                  <p:stCondLst>
                                    <p:cond delay="500"/>
                                  </p:stCondLst>
                                  <p:childTnLst>
                                    <p:set>
                                      <p:cBhvr>
                                        <p:cTn id="134" dur="1" fill="hold">
                                          <p:stCondLst>
                                            <p:cond delay="0"/>
                                          </p:stCondLst>
                                        </p:cTn>
                                        <p:tgtEl>
                                          <p:spTgt spid="43"/>
                                        </p:tgtEl>
                                        <p:attrNameLst>
                                          <p:attrName>style.visibility</p:attrName>
                                        </p:attrNameLst>
                                      </p:cBhvr>
                                      <p:to>
                                        <p:strVal val="visible"/>
                                      </p:to>
                                    </p:set>
                                    <p:animEffect transition="in" filter="fade">
                                      <p:cBhvr>
                                        <p:cTn id="135" dur="500"/>
                                        <p:tgtEl>
                                          <p:spTgt spid="43"/>
                                        </p:tgtEl>
                                      </p:cBhvr>
                                    </p:animEffect>
                                  </p:childTnLst>
                                </p:cTn>
                              </p:par>
                              <p:par>
                                <p:cTn id="136" presetID="26" presetClass="emph" presetSubtype="0" repeatCount="indefinite" fill="hold" grpId="1" nodeType="withEffect">
                                  <p:stCondLst>
                                    <p:cond delay="500"/>
                                  </p:stCondLst>
                                  <p:childTnLst>
                                    <p:animEffect transition="out" filter="fade">
                                      <p:cBhvr>
                                        <p:cTn id="137" dur="500" tmFilter="0, 0; .2, .5; .8, .5; 1, 0"/>
                                        <p:tgtEl>
                                          <p:spTgt spid="43"/>
                                        </p:tgtEl>
                                      </p:cBhvr>
                                    </p:animEffect>
                                    <p:animScale>
                                      <p:cBhvr>
                                        <p:cTn id="138" dur="250" autoRev="1" fill="hold"/>
                                        <p:tgtEl>
                                          <p:spTgt spid="43"/>
                                        </p:tgtEl>
                                      </p:cBhvr>
                                      <p:by x="105000" y="105000"/>
                                    </p:animScale>
                                  </p:childTnLst>
                                </p:cTn>
                              </p:par>
                              <p:par>
                                <p:cTn id="139" presetID="10" presetClass="entr" presetSubtype="0" fill="hold" grpId="0" nodeType="withEffect">
                                  <p:stCondLst>
                                    <p:cond delay="500"/>
                                  </p:stCondLst>
                                  <p:childTnLst>
                                    <p:set>
                                      <p:cBhvr>
                                        <p:cTn id="140" dur="1" fill="hold">
                                          <p:stCondLst>
                                            <p:cond delay="0"/>
                                          </p:stCondLst>
                                        </p:cTn>
                                        <p:tgtEl>
                                          <p:spTgt spid="44"/>
                                        </p:tgtEl>
                                        <p:attrNameLst>
                                          <p:attrName>style.visibility</p:attrName>
                                        </p:attrNameLst>
                                      </p:cBhvr>
                                      <p:to>
                                        <p:strVal val="visible"/>
                                      </p:to>
                                    </p:set>
                                    <p:animEffect transition="in" filter="fade">
                                      <p:cBhvr>
                                        <p:cTn id="141" dur="500"/>
                                        <p:tgtEl>
                                          <p:spTgt spid="44"/>
                                        </p:tgtEl>
                                      </p:cBhvr>
                                    </p:animEffect>
                                  </p:childTnLst>
                                </p:cTn>
                              </p:par>
                              <p:par>
                                <p:cTn id="142" presetID="10" presetClass="entr" presetSubtype="0" fill="hold" grpId="0" nodeType="withEffect">
                                  <p:stCondLst>
                                    <p:cond delay="500"/>
                                  </p:stCondLst>
                                  <p:childTnLst>
                                    <p:set>
                                      <p:cBhvr>
                                        <p:cTn id="143" dur="1" fill="hold">
                                          <p:stCondLst>
                                            <p:cond delay="0"/>
                                          </p:stCondLst>
                                        </p:cTn>
                                        <p:tgtEl>
                                          <p:spTgt spid="45"/>
                                        </p:tgtEl>
                                        <p:attrNameLst>
                                          <p:attrName>style.visibility</p:attrName>
                                        </p:attrNameLst>
                                      </p:cBhvr>
                                      <p:to>
                                        <p:strVal val="visible"/>
                                      </p:to>
                                    </p:set>
                                    <p:animEffect transition="in" filter="fade">
                                      <p:cBhvr>
                                        <p:cTn id="144" dur="500"/>
                                        <p:tgtEl>
                                          <p:spTgt spid="45"/>
                                        </p:tgtEl>
                                      </p:cBhvr>
                                    </p:animEffect>
                                  </p:childTnLst>
                                </p:cTn>
                              </p:par>
                              <p:par>
                                <p:cTn id="145" presetID="6" presetClass="emph" presetSubtype="0" repeatCount="indefinite" fill="hold" grpId="1" nodeType="withEffect">
                                  <p:stCondLst>
                                    <p:cond delay="500"/>
                                  </p:stCondLst>
                                  <p:childTnLst>
                                    <p:animScale>
                                      <p:cBhvr>
                                        <p:cTn id="146" dur="2000" fill="hold"/>
                                        <p:tgtEl>
                                          <p:spTgt spid="44"/>
                                        </p:tgtEl>
                                      </p:cBhvr>
                                      <p:by x="150000" y="150000"/>
                                    </p:animScale>
                                  </p:childTnLst>
                                </p:cTn>
                              </p:par>
                              <p:par>
                                <p:cTn id="147" presetID="6" presetClass="emph" presetSubtype="0" repeatCount="indefinite" fill="hold" grpId="1" nodeType="withEffect">
                                  <p:stCondLst>
                                    <p:cond delay="500"/>
                                  </p:stCondLst>
                                  <p:childTnLst>
                                    <p:animScale>
                                      <p:cBhvr>
                                        <p:cTn id="148" dur="2000" fill="hold"/>
                                        <p:tgtEl>
                                          <p:spTgt spid="45"/>
                                        </p:tgtEl>
                                      </p:cBhvr>
                                      <p:by x="20000" y="20000"/>
                                    </p:animScale>
                                  </p:childTnLst>
                                </p:cTn>
                              </p:par>
                              <p:par>
                                <p:cTn id="149" presetID="10" presetClass="entr" presetSubtype="0" fill="hold" grpId="0" nodeType="withEffect">
                                  <p:stCondLst>
                                    <p:cond delay="500"/>
                                  </p:stCondLst>
                                  <p:childTnLst>
                                    <p:set>
                                      <p:cBhvr>
                                        <p:cTn id="150" dur="1" fill="hold">
                                          <p:stCondLst>
                                            <p:cond delay="0"/>
                                          </p:stCondLst>
                                        </p:cTn>
                                        <p:tgtEl>
                                          <p:spTgt spid="48"/>
                                        </p:tgtEl>
                                        <p:attrNameLst>
                                          <p:attrName>style.visibility</p:attrName>
                                        </p:attrNameLst>
                                      </p:cBhvr>
                                      <p:to>
                                        <p:strVal val="visible"/>
                                      </p:to>
                                    </p:set>
                                    <p:animEffect transition="in" filter="fade">
                                      <p:cBhvr>
                                        <p:cTn id="151" dur="500"/>
                                        <p:tgtEl>
                                          <p:spTgt spid="48"/>
                                        </p:tgtEl>
                                      </p:cBhvr>
                                    </p:animEffect>
                                  </p:childTnLst>
                                </p:cTn>
                              </p:par>
                              <p:par>
                                <p:cTn id="152" presetID="6" presetClass="emph" presetSubtype="0" repeatCount="indefinite" fill="hold" grpId="1" nodeType="withEffect">
                                  <p:stCondLst>
                                    <p:cond delay="500"/>
                                  </p:stCondLst>
                                  <p:childTnLst>
                                    <p:animScale>
                                      <p:cBhvr>
                                        <p:cTn id="153" dur="2000" fill="hold"/>
                                        <p:tgtEl>
                                          <p:spTgt spid="48"/>
                                        </p:tgtEl>
                                      </p:cBhvr>
                                      <p:by x="150000" y="150000"/>
                                    </p:animScale>
                                  </p:childTnLst>
                                </p:cTn>
                              </p:par>
                              <p:par>
                                <p:cTn id="154" presetID="22" presetClass="entr" presetSubtype="4" fill="hold" grpId="0" nodeType="withEffect">
                                  <p:stCondLst>
                                    <p:cond delay="1000"/>
                                  </p:stCondLst>
                                  <p:childTnLst>
                                    <p:set>
                                      <p:cBhvr>
                                        <p:cTn id="155" dur="1" fill="hold">
                                          <p:stCondLst>
                                            <p:cond delay="0"/>
                                          </p:stCondLst>
                                        </p:cTn>
                                        <p:tgtEl>
                                          <p:spTgt spid="51"/>
                                        </p:tgtEl>
                                        <p:attrNameLst>
                                          <p:attrName>style.visibility</p:attrName>
                                        </p:attrNameLst>
                                      </p:cBhvr>
                                      <p:to>
                                        <p:strVal val="visible"/>
                                      </p:to>
                                    </p:set>
                                    <p:animEffect transition="in" filter="wipe(down)">
                                      <p:cBhvr>
                                        <p:cTn id="156" dur="500"/>
                                        <p:tgtEl>
                                          <p:spTgt spid="51"/>
                                        </p:tgtEl>
                                      </p:cBhvr>
                                    </p:animEffect>
                                  </p:childTnLst>
                                </p:cTn>
                              </p:par>
                              <p:par>
                                <p:cTn id="157" presetID="22" presetClass="entr" presetSubtype="4" fill="hold" nodeType="withEffect">
                                  <p:stCondLst>
                                    <p:cond delay="1000"/>
                                  </p:stCondLst>
                                  <p:childTnLst>
                                    <p:set>
                                      <p:cBhvr>
                                        <p:cTn id="158" dur="1" fill="hold">
                                          <p:stCondLst>
                                            <p:cond delay="0"/>
                                          </p:stCondLst>
                                        </p:cTn>
                                        <p:tgtEl>
                                          <p:spTgt spid="54"/>
                                        </p:tgtEl>
                                        <p:attrNameLst>
                                          <p:attrName>style.visibility</p:attrName>
                                        </p:attrNameLst>
                                      </p:cBhvr>
                                      <p:to>
                                        <p:strVal val="visible"/>
                                      </p:to>
                                    </p:set>
                                    <p:animEffect transition="in" filter="wipe(down)">
                                      <p:cBhvr>
                                        <p:cTn id="159" dur="500"/>
                                        <p:tgtEl>
                                          <p:spTgt spid="54"/>
                                        </p:tgtEl>
                                      </p:cBhvr>
                                    </p:animEffect>
                                  </p:childTnLst>
                                </p:cTn>
                              </p:par>
                              <p:par>
                                <p:cTn id="160" presetID="10" presetClass="entr" presetSubtype="0" fill="hold" grpId="0" nodeType="withEffect">
                                  <p:stCondLst>
                                    <p:cond delay="1000"/>
                                  </p:stCondLst>
                                  <p:childTnLst>
                                    <p:set>
                                      <p:cBhvr>
                                        <p:cTn id="161" dur="1" fill="hold">
                                          <p:stCondLst>
                                            <p:cond delay="0"/>
                                          </p:stCondLst>
                                        </p:cTn>
                                        <p:tgtEl>
                                          <p:spTgt spid="55"/>
                                        </p:tgtEl>
                                        <p:attrNameLst>
                                          <p:attrName>style.visibility</p:attrName>
                                        </p:attrNameLst>
                                      </p:cBhvr>
                                      <p:to>
                                        <p:strVal val="visible"/>
                                      </p:to>
                                    </p:set>
                                    <p:animEffect transition="in" filter="fade">
                                      <p:cBhvr>
                                        <p:cTn id="162" dur="500"/>
                                        <p:tgtEl>
                                          <p:spTgt spid="55"/>
                                        </p:tgtEl>
                                      </p:cBhvr>
                                    </p:animEffect>
                                  </p:childTnLst>
                                </p:cTn>
                              </p:par>
                              <p:par>
                                <p:cTn id="163" presetID="10" presetClass="entr" presetSubtype="0" fill="hold" grpId="0" nodeType="withEffect">
                                  <p:stCondLst>
                                    <p:cond delay="1000"/>
                                  </p:stCondLst>
                                  <p:childTnLst>
                                    <p:set>
                                      <p:cBhvr>
                                        <p:cTn id="164" dur="1" fill="hold">
                                          <p:stCondLst>
                                            <p:cond delay="0"/>
                                          </p:stCondLst>
                                        </p:cTn>
                                        <p:tgtEl>
                                          <p:spTgt spid="56"/>
                                        </p:tgtEl>
                                        <p:attrNameLst>
                                          <p:attrName>style.visibility</p:attrName>
                                        </p:attrNameLst>
                                      </p:cBhvr>
                                      <p:to>
                                        <p:strVal val="visible"/>
                                      </p:to>
                                    </p:set>
                                    <p:animEffect transition="in" filter="fade">
                                      <p:cBhvr>
                                        <p:cTn id="165" dur="500"/>
                                        <p:tgtEl>
                                          <p:spTgt spid="56"/>
                                        </p:tgtEl>
                                      </p:cBhvr>
                                    </p:animEffect>
                                  </p:childTnLst>
                                </p:cTn>
                              </p:par>
                              <p:par>
                                <p:cTn id="166" presetID="26" presetClass="emph" presetSubtype="0" repeatCount="indefinite" fill="hold" grpId="1" nodeType="withEffect">
                                  <p:stCondLst>
                                    <p:cond delay="1000"/>
                                  </p:stCondLst>
                                  <p:childTnLst>
                                    <p:animEffect transition="out" filter="fade">
                                      <p:cBhvr>
                                        <p:cTn id="167" dur="500" tmFilter="0, 0; .2, .5; .8, .5; 1, 0"/>
                                        <p:tgtEl>
                                          <p:spTgt spid="56"/>
                                        </p:tgtEl>
                                      </p:cBhvr>
                                    </p:animEffect>
                                    <p:animScale>
                                      <p:cBhvr>
                                        <p:cTn id="168" dur="250" autoRev="1" fill="hold"/>
                                        <p:tgtEl>
                                          <p:spTgt spid="56"/>
                                        </p:tgtEl>
                                      </p:cBhvr>
                                      <p:by x="105000" y="105000"/>
                                    </p:animScale>
                                  </p:childTnLst>
                                </p:cTn>
                              </p:par>
                              <p:par>
                                <p:cTn id="169" presetID="10" presetClass="entr" presetSubtype="0" fill="hold" grpId="0" nodeType="withEffect">
                                  <p:stCondLst>
                                    <p:cond delay="1000"/>
                                  </p:stCondLst>
                                  <p:childTnLst>
                                    <p:set>
                                      <p:cBhvr>
                                        <p:cTn id="170" dur="1" fill="hold">
                                          <p:stCondLst>
                                            <p:cond delay="0"/>
                                          </p:stCondLst>
                                        </p:cTn>
                                        <p:tgtEl>
                                          <p:spTgt spid="52"/>
                                        </p:tgtEl>
                                        <p:attrNameLst>
                                          <p:attrName>style.visibility</p:attrName>
                                        </p:attrNameLst>
                                      </p:cBhvr>
                                      <p:to>
                                        <p:strVal val="visible"/>
                                      </p:to>
                                    </p:set>
                                    <p:animEffect transition="in" filter="fade">
                                      <p:cBhvr>
                                        <p:cTn id="171" dur="500"/>
                                        <p:tgtEl>
                                          <p:spTgt spid="52"/>
                                        </p:tgtEl>
                                      </p:cBhvr>
                                    </p:animEffect>
                                  </p:childTnLst>
                                </p:cTn>
                              </p:par>
                              <p:par>
                                <p:cTn id="172" presetID="10" presetClass="entr" presetSubtype="0" fill="hold" grpId="0" nodeType="withEffect">
                                  <p:stCondLst>
                                    <p:cond delay="1000"/>
                                  </p:stCondLst>
                                  <p:childTnLst>
                                    <p:set>
                                      <p:cBhvr>
                                        <p:cTn id="173" dur="1" fill="hold">
                                          <p:stCondLst>
                                            <p:cond delay="0"/>
                                          </p:stCondLst>
                                        </p:cTn>
                                        <p:tgtEl>
                                          <p:spTgt spid="53"/>
                                        </p:tgtEl>
                                        <p:attrNameLst>
                                          <p:attrName>style.visibility</p:attrName>
                                        </p:attrNameLst>
                                      </p:cBhvr>
                                      <p:to>
                                        <p:strVal val="visible"/>
                                      </p:to>
                                    </p:set>
                                    <p:animEffect transition="in" filter="fade">
                                      <p:cBhvr>
                                        <p:cTn id="174" dur="500"/>
                                        <p:tgtEl>
                                          <p:spTgt spid="53"/>
                                        </p:tgtEl>
                                      </p:cBhvr>
                                    </p:animEffect>
                                  </p:childTnLst>
                                </p:cTn>
                              </p:par>
                              <p:par>
                                <p:cTn id="175" presetID="6" presetClass="emph" presetSubtype="0" repeatCount="indefinite" fill="hold" grpId="1" nodeType="withEffect">
                                  <p:stCondLst>
                                    <p:cond delay="1000"/>
                                  </p:stCondLst>
                                  <p:childTnLst>
                                    <p:animScale>
                                      <p:cBhvr>
                                        <p:cTn id="176" dur="2000" fill="hold"/>
                                        <p:tgtEl>
                                          <p:spTgt spid="52"/>
                                        </p:tgtEl>
                                      </p:cBhvr>
                                      <p:by x="150000" y="150000"/>
                                    </p:animScale>
                                  </p:childTnLst>
                                </p:cTn>
                              </p:par>
                              <p:par>
                                <p:cTn id="177" presetID="6" presetClass="emph" presetSubtype="0" repeatCount="indefinite" fill="hold" grpId="1" nodeType="withEffect">
                                  <p:stCondLst>
                                    <p:cond delay="1000"/>
                                  </p:stCondLst>
                                  <p:childTnLst>
                                    <p:animScale>
                                      <p:cBhvr>
                                        <p:cTn id="178" dur="2000" fill="hold"/>
                                        <p:tgtEl>
                                          <p:spTgt spid="53"/>
                                        </p:tgtEl>
                                      </p:cBhvr>
                                      <p:by x="20000" y="20000"/>
                                    </p:animScale>
                                  </p:childTnLst>
                                </p:cTn>
                              </p:par>
                              <p:par>
                                <p:cTn id="179" presetID="22" presetClass="entr" presetSubtype="4" fill="hold" grpId="0" nodeType="withEffect">
                                  <p:stCondLst>
                                    <p:cond delay="1000"/>
                                  </p:stCondLst>
                                  <p:childTnLst>
                                    <p:set>
                                      <p:cBhvr>
                                        <p:cTn id="180" dur="1" fill="hold">
                                          <p:stCondLst>
                                            <p:cond delay="0"/>
                                          </p:stCondLst>
                                        </p:cTn>
                                        <p:tgtEl>
                                          <p:spTgt spid="57"/>
                                        </p:tgtEl>
                                        <p:attrNameLst>
                                          <p:attrName>style.visibility</p:attrName>
                                        </p:attrNameLst>
                                      </p:cBhvr>
                                      <p:to>
                                        <p:strVal val="visible"/>
                                      </p:to>
                                    </p:set>
                                    <p:animEffect transition="in" filter="wipe(down)">
                                      <p:cBhvr>
                                        <p:cTn id="18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ldLvl="0" animBg="1"/>
      <p:bldP spid="36" grpId="1" bldLvl="0" animBg="1"/>
      <p:bldP spid="37" grpId="0" bldLvl="0" animBg="1"/>
      <p:bldP spid="37" grpId="1" bldLvl="0" animBg="1"/>
      <p:bldP spid="33" grpId="0" bldLvl="0" animBg="1"/>
      <p:bldP spid="33" grpId="1" bldLvl="0" animBg="1"/>
      <p:bldP spid="34" grpId="0" bldLvl="0" animBg="1"/>
      <p:bldP spid="34" grpId="1" bldLvl="0" animBg="1"/>
      <p:bldP spid="20" grpId="0" bldLvl="0" animBg="1"/>
      <p:bldP spid="21" grpId="0" bldLvl="0" animBg="1"/>
      <p:bldP spid="21" grpId="1" bldLvl="0" animBg="1"/>
      <p:bldP spid="22" grpId="0" bldLvl="0" animBg="1"/>
      <p:bldP spid="23" grpId="0" bldLvl="0" animBg="1"/>
      <p:bldP spid="23" grpId="1" bldLvl="0" animBg="1"/>
      <p:bldP spid="24" grpId="0" bldLvl="0" animBg="1"/>
      <p:bldP spid="25" grpId="0" bldLvl="0" animBg="1"/>
      <p:bldP spid="25" grpId="1" bldLvl="0" animBg="1"/>
      <p:bldP spid="26" grpId="0" bldLvl="0" animBg="1"/>
      <p:bldP spid="27" grpId="0" bldLvl="0" animBg="1"/>
      <p:bldP spid="27" grpId="1" bldLvl="0" animBg="1"/>
      <p:bldP spid="28" grpId="0"/>
      <p:bldP spid="38" grpId="0" bldLvl="0" animBg="1"/>
      <p:bldP spid="38" grpId="1" bldLvl="0" animBg="1"/>
      <p:bldP spid="39" grpId="0" bldLvl="0" animBg="1"/>
      <p:bldP spid="39" grpId="1" bldLvl="0" animBg="1"/>
      <p:bldP spid="40" grpId="0" bldLvl="0" animBg="1"/>
      <p:bldP spid="40" grpId="1" bldLvl="0" animBg="1"/>
      <p:bldP spid="41" grpId="0" bldLvl="0" animBg="1"/>
      <p:bldP spid="41" grpId="1" bldLvl="0" animBg="1"/>
      <p:bldP spid="30" grpId="0"/>
      <p:bldP spid="29" grpId="0"/>
      <p:bldP spid="7" grpId="0" bldLvl="0" animBg="1"/>
      <p:bldP spid="8" grpId="0" bldLvl="0" animBg="1"/>
      <p:bldP spid="8" grpId="1" bldLvl="0" animBg="1"/>
      <p:bldP spid="42" grpId="0" bldLvl="0" animBg="1"/>
      <p:bldP spid="43" grpId="0" bldLvl="0" animBg="1"/>
      <p:bldP spid="43" grpId="1" bldLvl="0" animBg="1"/>
      <p:bldP spid="44" grpId="0" bldLvl="0" animBg="1"/>
      <p:bldP spid="44" grpId="1" bldLvl="0" animBg="1"/>
      <p:bldP spid="45" grpId="0" bldLvl="0" animBg="1"/>
      <p:bldP spid="45" grpId="1" bldLvl="0" animBg="1"/>
      <p:bldP spid="46" grpId="0"/>
      <p:bldP spid="48" grpId="0" bldLvl="0" animBg="1"/>
      <p:bldP spid="48" grpId="1" bldLvl="0" animBg="1"/>
      <p:bldP spid="51" grpId="0"/>
      <p:bldP spid="52" grpId="0" bldLvl="0" animBg="1"/>
      <p:bldP spid="52" grpId="1" bldLvl="0" animBg="1"/>
      <p:bldP spid="53" grpId="0" bldLvl="0" animBg="1"/>
      <p:bldP spid="53" grpId="1" bldLvl="0" animBg="1"/>
      <p:bldP spid="55" grpId="0" bldLvl="0" animBg="1"/>
      <p:bldP spid="56" grpId="0" bldLvl="0" animBg="1"/>
      <p:bldP spid="56" grpId="1" bldLvl="0" animBg="1"/>
      <p:bldP spid="5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flipV="1">
            <a:off x="1952625" y="3220720"/>
            <a:ext cx="3154680" cy="1024255"/>
          </a:xfrm>
          <a:prstGeom prst="line">
            <a:avLst/>
          </a:prstGeom>
          <a:ln w="19050">
            <a:gradFill>
              <a:gsLst>
                <a:gs pos="26000">
                  <a:srgbClr val="2256A2"/>
                </a:gs>
                <a:gs pos="100000">
                  <a:srgbClr val="1DC2DD"/>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957445" y="3220720"/>
            <a:ext cx="3021965" cy="718185"/>
          </a:xfrm>
          <a:prstGeom prst="line">
            <a:avLst/>
          </a:prstGeom>
          <a:ln w="19050">
            <a:gradFill>
              <a:gsLst>
                <a:gs pos="26000">
                  <a:srgbClr val="2256A2"/>
                </a:gs>
                <a:gs pos="100000">
                  <a:srgbClr val="1DC2DD"/>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8032115" y="3018155"/>
            <a:ext cx="2827655" cy="898525"/>
          </a:xfrm>
          <a:prstGeom prst="line">
            <a:avLst/>
          </a:prstGeom>
          <a:ln w="19050">
            <a:gradFill>
              <a:gsLst>
                <a:gs pos="26000">
                  <a:srgbClr val="2256A2"/>
                </a:gs>
                <a:gs pos="100000">
                  <a:srgbClr val="1DC2DD"/>
                </a:gs>
              </a:gsLst>
              <a:lin ang="9600000" scaled="0"/>
            </a:gradFill>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1830691" y="4048370"/>
            <a:ext cx="243840" cy="243840"/>
            <a:chOff x="4308251" y="2876867"/>
            <a:chExt cx="243840" cy="243840"/>
          </a:xfrm>
        </p:grpSpPr>
        <p:sp>
          <p:nvSpPr>
            <p:cNvPr id="34" name="椭圆 33"/>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5" name="椭圆 34"/>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36" name="组合 35"/>
          <p:cNvGrpSpPr/>
          <p:nvPr/>
        </p:nvGrpSpPr>
        <p:grpSpPr>
          <a:xfrm>
            <a:off x="4910403" y="3098872"/>
            <a:ext cx="243840" cy="243840"/>
            <a:chOff x="4308251" y="2876867"/>
            <a:chExt cx="243840" cy="243840"/>
          </a:xfrm>
        </p:grpSpPr>
        <p:sp>
          <p:nvSpPr>
            <p:cNvPr id="37" name="椭圆 36"/>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38" name="椭圆 37"/>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39" name="组合 38"/>
          <p:cNvGrpSpPr/>
          <p:nvPr/>
        </p:nvGrpSpPr>
        <p:grpSpPr>
          <a:xfrm>
            <a:off x="4910719" y="3098975"/>
            <a:ext cx="243840" cy="243840"/>
            <a:chOff x="4308251" y="2876867"/>
            <a:chExt cx="243840" cy="243840"/>
          </a:xfrm>
        </p:grpSpPr>
        <p:sp>
          <p:nvSpPr>
            <p:cNvPr id="40" name="椭圆 39"/>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1" name="椭圆 40"/>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42" name="组合 41"/>
          <p:cNvGrpSpPr/>
          <p:nvPr/>
        </p:nvGrpSpPr>
        <p:grpSpPr>
          <a:xfrm>
            <a:off x="7857288" y="3742298"/>
            <a:ext cx="243840" cy="243840"/>
            <a:chOff x="4308251" y="2876867"/>
            <a:chExt cx="243840" cy="243840"/>
          </a:xfrm>
        </p:grpSpPr>
        <p:sp>
          <p:nvSpPr>
            <p:cNvPr id="43" name="椭圆 42"/>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4" name="椭圆 43"/>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48" name="组合 47"/>
          <p:cNvGrpSpPr/>
          <p:nvPr/>
        </p:nvGrpSpPr>
        <p:grpSpPr>
          <a:xfrm>
            <a:off x="10685029" y="2948686"/>
            <a:ext cx="243840" cy="243840"/>
            <a:chOff x="4308251" y="2876867"/>
            <a:chExt cx="243840" cy="243840"/>
          </a:xfrm>
        </p:grpSpPr>
        <p:sp>
          <p:nvSpPr>
            <p:cNvPr id="49" name="椭圆 48"/>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50" name="椭圆 49"/>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sp>
        <p:nvSpPr>
          <p:cNvPr id="51" name="文本框 50"/>
          <p:cNvSpPr txBox="1"/>
          <p:nvPr/>
        </p:nvSpPr>
        <p:spPr>
          <a:xfrm>
            <a:off x="1317588" y="1595820"/>
            <a:ext cx="1270635" cy="460375"/>
          </a:xfrm>
          <a:prstGeom prst="rect">
            <a:avLst/>
          </a:prstGeom>
          <a:noFill/>
        </p:spPr>
        <p:txBody>
          <a:bodyPr wrap="none" rtlCol="0">
            <a:spAutoFit/>
          </a:bodyPr>
          <a:lstStyle/>
          <a:p>
            <a:r>
              <a:rPr lang="en-US" altLang="zh-CN" sz="2400" dirty="0">
                <a:solidFill>
                  <a:schemeClr val="bg1"/>
                </a:solidFill>
                <a:latin typeface="思源黑体 CN Light" panose="020B0300000000000000" pitchFamily="34" charset="-122"/>
                <a:ea typeface="思源黑体 CN Light" panose="020B0300000000000000" pitchFamily="34" charset="-122"/>
              </a:rPr>
              <a:t>2018.10</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52" name="文本框 51"/>
          <p:cNvSpPr txBox="1"/>
          <p:nvPr/>
        </p:nvSpPr>
        <p:spPr>
          <a:xfrm>
            <a:off x="973455" y="2726055"/>
            <a:ext cx="1958975" cy="1322070"/>
          </a:xfrm>
          <a:prstGeom prst="rect">
            <a:avLst/>
          </a:prstGeom>
          <a:noFill/>
        </p:spPr>
        <p:txBody>
          <a:bodyPr wrap="square" rtlCol="0">
            <a:spAutoFit/>
          </a:bodyPr>
          <a:lstStyle/>
          <a:p>
            <a:pPr algn="ctr"/>
            <a:r>
              <a:rPr lang="zh-CN" altLang="en-US" sz="1600" dirty="0">
                <a:solidFill>
                  <a:schemeClr val="bg1"/>
                </a:solidFill>
                <a:latin typeface="思源黑体 CN Light" panose="020B0300000000000000" pitchFamily="34" charset="-122"/>
                <a:ea typeface="思源黑体 CN Light" panose="020B0300000000000000" pitchFamily="34" charset="-122"/>
                <a:sym typeface="+mn-ea"/>
              </a:rPr>
              <a:t>愿景文档，确定部分产品需求问题，产品的定位陈述，目标定位，初步涉众分析</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53" name="文本框 52"/>
          <p:cNvSpPr txBox="1"/>
          <p:nvPr/>
        </p:nvSpPr>
        <p:spPr>
          <a:xfrm>
            <a:off x="4438831" y="5504641"/>
            <a:ext cx="1270635" cy="460375"/>
          </a:xfrm>
          <a:prstGeom prst="rect">
            <a:avLst/>
          </a:prstGeom>
          <a:noFill/>
        </p:spPr>
        <p:txBody>
          <a:bodyPr wrap="none" rtlCol="0">
            <a:spAutoFit/>
          </a:bodyPr>
          <a:lstStyle/>
          <a:p>
            <a:r>
              <a:rPr lang="en-US" altLang="zh-CN" sz="2400" dirty="0">
                <a:solidFill>
                  <a:schemeClr val="bg1"/>
                </a:solidFill>
                <a:latin typeface="思源黑体 CN Light" panose="020B0300000000000000" pitchFamily="34" charset="-122"/>
                <a:ea typeface="思源黑体 CN Light" panose="020B0300000000000000" pitchFamily="34" charset="-122"/>
              </a:rPr>
              <a:t>2018.11</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63" name="文本框 62"/>
          <p:cNvSpPr txBox="1"/>
          <p:nvPr/>
        </p:nvSpPr>
        <p:spPr>
          <a:xfrm>
            <a:off x="4018280" y="3789045"/>
            <a:ext cx="1895475" cy="1076325"/>
          </a:xfrm>
          <a:prstGeom prst="rect">
            <a:avLst/>
          </a:prstGeom>
          <a:noFill/>
        </p:spPr>
        <p:txBody>
          <a:bodyPr wrap="square" rtlCol="0">
            <a:spAutoFit/>
          </a:bodyPr>
          <a:lstStyle/>
          <a:p>
            <a:pPr algn="ctr"/>
            <a:r>
              <a:rPr lang="zh-CN" altLang="en-US" sz="1600" dirty="0">
                <a:solidFill>
                  <a:schemeClr val="bg1"/>
                </a:solidFill>
                <a:latin typeface="思源黑体 CN Light" panose="020B0300000000000000" pitchFamily="34" charset="-122"/>
                <a:ea typeface="思源黑体 CN Light" panose="020B0300000000000000" pitchFamily="34" charset="-122"/>
              </a:rPr>
              <a:t>完善愿景文档，需求问题，学习</a:t>
            </a:r>
            <a:r>
              <a:rPr lang="en-US" altLang="zh-CN" sz="1600" dirty="0">
                <a:solidFill>
                  <a:schemeClr val="bg1"/>
                </a:solidFill>
                <a:latin typeface="思源黑体 CN Light" panose="020B0300000000000000" pitchFamily="34" charset="-122"/>
                <a:ea typeface="思源黑体 CN Light" panose="020B0300000000000000" pitchFamily="34" charset="-122"/>
              </a:rPr>
              <a:t>Asio</a:t>
            </a:r>
            <a:r>
              <a:rPr lang="zh-CN" altLang="en-US" sz="1600" dirty="0">
                <a:solidFill>
                  <a:schemeClr val="bg1"/>
                </a:solidFill>
                <a:latin typeface="思源黑体 CN Light" panose="020B0300000000000000" pitchFamily="34" charset="-122"/>
                <a:ea typeface="思源黑体 CN Light" panose="020B0300000000000000" pitchFamily="34" charset="-122"/>
              </a:rPr>
              <a:t>，</a:t>
            </a:r>
            <a:r>
              <a:rPr lang="en-US" altLang="zh-CN" sz="1600" dirty="0">
                <a:solidFill>
                  <a:schemeClr val="bg1"/>
                </a:solidFill>
                <a:latin typeface="思源黑体 CN Light" panose="020B0300000000000000" pitchFamily="34" charset="-122"/>
                <a:ea typeface="思源黑体 CN Light" panose="020B0300000000000000" pitchFamily="34" charset="-122"/>
              </a:rPr>
              <a:t>UDP,TCP</a:t>
            </a:r>
            <a:r>
              <a:rPr lang="zh-CN" altLang="en-US" sz="1600" dirty="0">
                <a:solidFill>
                  <a:schemeClr val="bg1"/>
                </a:solidFill>
                <a:latin typeface="思源黑体 CN Light" panose="020B0300000000000000" pitchFamily="34" charset="-122"/>
                <a:ea typeface="思源黑体 CN Light" panose="020B0300000000000000" pitchFamily="34" charset="-122"/>
              </a:rPr>
              <a:t>网络编程，</a:t>
            </a:r>
            <a:r>
              <a:rPr lang="en-US" altLang="zh-CN" sz="1600" dirty="0">
                <a:solidFill>
                  <a:schemeClr val="bg1"/>
                </a:solidFill>
                <a:latin typeface="思源黑体 CN Light" panose="020B0300000000000000" pitchFamily="34" charset="-122"/>
                <a:ea typeface="思源黑体 CN Light" panose="020B0300000000000000" pitchFamily="34" charset="-122"/>
              </a:rPr>
              <a:t>V-Play</a:t>
            </a:r>
            <a:r>
              <a:rPr lang="zh-CN" altLang="en-US" sz="1600" dirty="0">
                <a:solidFill>
                  <a:schemeClr val="bg1"/>
                </a:solidFill>
                <a:latin typeface="思源黑体 CN Light" panose="020B0300000000000000" pitchFamily="34" charset="-122"/>
                <a:ea typeface="思源黑体 CN Light" panose="020B0300000000000000" pitchFamily="34" charset="-122"/>
              </a:rPr>
              <a:t>编程，并发</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64" name="文本框 63"/>
          <p:cNvSpPr txBox="1"/>
          <p:nvPr/>
        </p:nvSpPr>
        <p:spPr>
          <a:xfrm>
            <a:off x="7382418" y="1203377"/>
            <a:ext cx="1270635" cy="460375"/>
          </a:xfrm>
          <a:prstGeom prst="rect">
            <a:avLst/>
          </a:prstGeom>
          <a:noFill/>
        </p:spPr>
        <p:txBody>
          <a:bodyPr wrap="none" rtlCol="0">
            <a:spAutoFit/>
          </a:bodyPr>
          <a:lstStyle/>
          <a:p>
            <a:r>
              <a:rPr lang="en-US" altLang="zh-CN" sz="2400" dirty="0">
                <a:solidFill>
                  <a:schemeClr val="bg1"/>
                </a:solidFill>
                <a:latin typeface="思源黑体 CN Light" panose="020B0300000000000000" pitchFamily="34" charset="-122"/>
                <a:ea typeface="思源黑体 CN Light" panose="020B0300000000000000" pitchFamily="34" charset="-122"/>
              </a:rPr>
              <a:t>2018.12</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65" name="文本框 64"/>
          <p:cNvSpPr txBox="1"/>
          <p:nvPr/>
        </p:nvSpPr>
        <p:spPr>
          <a:xfrm>
            <a:off x="6948805" y="2266315"/>
            <a:ext cx="1941830" cy="1322070"/>
          </a:xfrm>
          <a:prstGeom prst="rect">
            <a:avLst/>
          </a:prstGeom>
          <a:noFill/>
        </p:spPr>
        <p:txBody>
          <a:bodyPr wrap="square" rtlCol="0">
            <a:spAutoFit/>
          </a:bodyPr>
          <a:lstStyle/>
          <a:p>
            <a:pPr algn="ctr"/>
            <a:r>
              <a:rPr lang="zh-CN" altLang="en-US" sz="1600" dirty="0">
                <a:solidFill>
                  <a:schemeClr val="bg1"/>
                </a:solidFill>
                <a:latin typeface="思源黑体 CN Light" panose="020B0300000000000000" pitchFamily="34" charset="-122"/>
                <a:ea typeface="思源黑体 CN Light" panose="020B0300000000000000" pitchFamily="34" charset="-122"/>
              </a:rPr>
              <a:t>开始编写用况，完善涉众，参与者的定位，开始代码实现，确定部分产品特性</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66" name="文本框 65"/>
          <p:cNvSpPr txBox="1"/>
          <p:nvPr/>
        </p:nvSpPr>
        <p:spPr>
          <a:xfrm>
            <a:off x="10017587" y="5504641"/>
            <a:ext cx="1102995" cy="460375"/>
          </a:xfrm>
          <a:prstGeom prst="rect">
            <a:avLst/>
          </a:prstGeom>
          <a:noFill/>
        </p:spPr>
        <p:txBody>
          <a:bodyPr wrap="none" rtlCol="0">
            <a:spAutoFit/>
          </a:bodyPr>
          <a:lstStyle/>
          <a:p>
            <a:r>
              <a:rPr lang="en-US" altLang="zh-CN" sz="2400" dirty="0">
                <a:solidFill>
                  <a:schemeClr val="bg1"/>
                </a:solidFill>
                <a:latin typeface="思源黑体 CN Light" panose="020B0300000000000000" pitchFamily="34" charset="-122"/>
                <a:ea typeface="思源黑体 CN Light" panose="020B0300000000000000" pitchFamily="34" charset="-122"/>
              </a:rPr>
              <a:t>2019.1</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p:txBody>
      </p:sp>
      <p:sp>
        <p:nvSpPr>
          <p:cNvPr id="67" name="文本框 66"/>
          <p:cNvSpPr txBox="1"/>
          <p:nvPr/>
        </p:nvSpPr>
        <p:spPr>
          <a:xfrm>
            <a:off x="9462135" y="3916680"/>
            <a:ext cx="1929130" cy="1076325"/>
          </a:xfrm>
          <a:prstGeom prst="rect">
            <a:avLst/>
          </a:prstGeom>
          <a:noFill/>
        </p:spPr>
        <p:txBody>
          <a:bodyPr wrap="square" rtlCol="0">
            <a:spAutoFit/>
          </a:bodyPr>
          <a:lstStyle/>
          <a:p>
            <a:pPr algn="ctr"/>
            <a:r>
              <a:rPr lang="zh-CN" altLang="en-US" sz="1600" dirty="0">
                <a:solidFill>
                  <a:schemeClr val="bg1"/>
                </a:solidFill>
                <a:latin typeface="思源黑体 CN Light" panose="020B0300000000000000" pitchFamily="34" charset="-122"/>
                <a:ea typeface="思源黑体 CN Light" panose="020B0300000000000000" pitchFamily="34" charset="-122"/>
              </a:rPr>
              <a:t>实现了浏览视频的用况，应用登录，服务器与客户端的信息发送。</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5" name="组合 44"/>
          <p:cNvGrpSpPr/>
          <p:nvPr/>
        </p:nvGrpSpPr>
        <p:grpSpPr>
          <a:xfrm>
            <a:off x="7857231" y="3742300"/>
            <a:ext cx="243840" cy="243840"/>
            <a:chOff x="4308251" y="2876867"/>
            <a:chExt cx="243840" cy="243840"/>
          </a:xfrm>
        </p:grpSpPr>
        <p:sp>
          <p:nvSpPr>
            <p:cNvPr id="46" name="椭圆 45"/>
            <p:cNvSpPr/>
            <p:nvPr/>
          </p:nvSpPr>
          <p:spPr>
            <a:xfrm>
              <a:off x="4308251" y="2876867"/>
              <a:ext cx="243840" cy="24384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47" name="椭圆 46"/>
            <p:cNvSpPr/>
            <p:nvPr/>
          </p:nvSpPr>
          <p:spPr>
            <a:xfrm>
              <a:off x="4355241" y="2923856"/>
              <a:ext cx="149859" cy="149859"/>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9" name="组合 8"/>
          <p:cNvGrpSpPr/>
          <p:nvPr/>
        </p:nvGrpSpPr>
        <p:grpSpPr>
          <a:xfrm>
            <a:off x="5006975" y="181610"/>
            <a:ext cx="2272665" cy="521970"/>
            <a:chOff x="6096001" y="1042670"/>
            <a:chExt cx="1929279" cy="516465"/>
          </a:xfrm>
        </p:grpSpPr>
        <p:sp>
          <p:nvSpPr>
            <p:cNvPr id="11" name="文本框 10"/>
            <p:cNvSpPr txBox="1"/>
            <p:nvPr/>
          </p:nvSpPr>
          <p:spPr>
            <a:xfrm>
              <a:off x="6386013" y="1042670"/>
              <a:ext cx="1639267" cy="516465"/>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rPr>
                <a:t>开发进度</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2" name="矩形: 圆角 2"/>
            <p:cNvSpPr/>
            <p:nvPr/>
          </p:nvSpPr>
          <p:spPr>
            <a:xfrm>
              <a:off x="6096001" y="1042670"/>
              <a:ext cx="1823085" cy="510540"/>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downRight)">
                                      <p:cBhvr>
                                        <p:cTn id="7" dur="500"/>
                                        <p:tgtEl>
                                          <p:spTgt spid="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p:cTn id="11" dur="500" fill="hold"/>
                                        <p:tgtEl>
                                          <p:spTgt spid="33"/>
                                        </p:tgtEl>
                                        <p:attrNameLst>
                                          <p:attrName>ppt_w</p:attrName>
                                        </p:attrNameLst>
                                      </p:cBhvr>
                                      <p:tavLst>
                                        <p:tav tm="0">
                                          <p:val>
                                            <p:fltVal val="0"/>
                                          </p:val>
                                        </p:tav>
                                        <p:tav tm="100000">
                                          <p:val>
                                            <p:strVal val="#ppt_w"/>
                                          </p:val>
                                        </p:tav>
                                      </p:tavLst>
                                    </p:anim>
                                    <p:anim calcmode="lin" valueType="num">
                                      <p:cBhvr>
                                        <p:cTn id="12" dur="500" fill="hold"/>
                                        <p:tgtEl>
                                          <p:spTgt spid="33"/>
                                        </p:tgtEl>
                                        <p:attrNameLst>
                                          <p:attrName>ppt_h</p:attrName>
                                        </p:attrNameLst>
                                      </p:cBhvr>
                                      <p:tavLst>
                                        <p:tav tm="0">
                                          <p:val>
                                            <p:fltVal val="0"/>
                                          </p:val>
                                        </p:tav>
                                        <p:tav tm="100000">
                                          <p:val>
                                            <p:strVal val="#ppt_h"/>
                                          </p:val>
                                        </p:tav>
                                      </p:tavLst>
                                    </p:anim>
                                    <p:animEffect transition="in" filter="fade">
                                      <p:cBhvr>
                                        <p:cTn id="13" dur="500"/>
                                        <p:tgtEl>
                                          <p:spTgt spid="33"/>
                                        </p:tgtEl>
                                      </p:cBhvr>
                                    </p:animEffect>
                                  </p:childTnLst>
                                </p:cTn>
                              </p:par>
                              <p:par>
                                <p:cTn id="14" presetID="53" presetClass="entr" presetSubtype="16" fill="hold" nodeType="withEffect">
                                  <p:stCondLst>
                                    <p:cond delay="300"/>
                                  </p:stCondLst>
                                  <p:childTnLst>
                                    <p:set>
                                      <p:cBhvr>
                                        <p:cTn id="15" dur="1" fill="hold">
                                          <p:stCondLst>
                                            <p:cond delay="0"/>
                                          </p:stCondLst>
                                        </p:cTn>
                                        <p:tgtEl>
                                          <p:spTgt spid="36"/>
                                        </p:tgtEl>
                                        <p:attrNameLst>
                                          <p:attrName>style.visibility</p:attrName>
                                        </p:attrNameLst>
                                      </p:cBhvr>
                                      <p:to>
                                        <p:strVal val="visible"/>
                                      </p:to>
                                    </p:set>
                                    <p:anim calcmode="lin" valueType="num">
                                      <p:cBhvr>
                                        <p:cTn id="16" dur="500" fill="hold"/>
                                        <p:tgtEl>
                                          <p:spTgt spid="36"/>
                                        </p:tgtEl>
                                        <p:attrNameLst>
                                          <p:attrName>ppt_w</p:attrName>
                                        </p:attrNameLst>
                                      </p:cBhvr>
                                      <p:tavLst>
                                        <p:tav tm="0">
                                          <p:val>
                                            <p:fltVal val="0"/>
                                          </p:val>
                                        </p:tav>
                                        <p:tav tm="100000">
                                          <p:val>
                                            <p:strVal val="#ppt_w"/>
                                          </p:val>
                                        </p:tav>
                                      </p:tavLst>
                                    </p:anim>
                                    <p:anim calcmode="lin" valueType="num">
                                      <p:cBhvr>
                                        <p:cTn id="17" dur="500" fill="hold"/>
                                        <p:tgtEl>
                                          <p:spTgt spid="36"/>
                                        </p:tgtEl>
                                        <p:attrNameLst>
                                          <p:attrName>ppt_h</p:attrName>
                                        </p:attrNameLst>
                                      </p:cBhvr>
                                      <p:tavLst>
                                        <p:tav tm="0">
                                          <p:val>
                                            <p:fltVal val="0"/>
                                          </p:val>
                                        </p:tav>
                                        <p:tav tm="100000">
                                          <p:val>
                                            <p:strVal val="#ppt_h"/>
                                          </p:val>
                                        </p:tav>
                                      </p:tavLst>
                                    </p:anim>
                                    <p:animEffect transition="in" filter="fade">
                                      <p:cBhvr>
                                        <p:cTn id="18" dur="500"/>
                                        <p:tgtEl>
                                          <p:spTgt spid="36"/>
                                        </p:tgtEl>
                                      </p:cBhvr>
                                    </p:animEffect>
                                  </p:childTnLst>
                                </p:cTn>
                              </p:par>
                              <p:par>
                                <p:cTn id="19" presetID="53" presetClass="entr" presetSubtype="16" fill="hold" nodeType="withEffect">
                                  <p:stCondLst>
                                    <p:cond delay="300"/>
                                  </p:stCondLst>
                                  <p:childTnLst>
                                    <p:set>
                                      <p:cBhvr>
                                        <p:cTn id="20" dur="1" fill="hold">
                                          <p:stCondLst>
                                            <p:cond delay="0"/>
                                          </p:stCondLst>
                                        </p:cTn>
                                        <p:tgtEl>
                                          <p:spTgt spid="39"/>
                                        </p:tgtEl>
                                        <p:attrNameLst>
                                          <p:attrName>style.visibility</p:attrName>
                                        </p:attrNameLst>
                                      </p:cBhvr>
                                      <p:to>
                                        <p:strVal val="visible"/>
                                      </p:to>
                                    </p:set>
                                    <p:anim calcmode="lin" valueType="num">
                                      <p:cBhvr>
                                        <p:cTn id="21" dur="500" fill="hold"/>
                                        <p:tgtEl>
                                          <p:spTgt spid="39"/>
                                        </p:tgtEl>
                                        <p:attrNameLst>
                                          <p:attrName>ppt_w</p:attrName>
                                        </p:attrNameLst>
                                      </p:cBhvr>
                                      <p:tavLst>
                                        <p:tav tm="0">
                                          <p:val>
                                            <p:fltVal val="0"/>
                                          </p:val>
                                        </p:tav>
                                        <p:tav tm="100000">
                                          <p:val>
                                            <p:strVal val="#ppt_w"/>
                                          </p:val>
                                        </p:tav>
                                      </p:tavLst>
                                    </p:anim>
                                    <p:anim calcmode="lin" valueType="num">
                                      <p:cBhvr>
                                        <p:cTn id="22" dur="500" fill="hold"/>
                                        <p:tgtEl>
                                          <p:spTgt spid="39"/>
                                        </p:tgtEl>
                                        <p:attrNameLst>
                                          <p:attrName>ppt_h</p:attrName>
                                        </p:attrNameLst>
                                      </p:cBhvr>
                                      <p:tavLst>
                                        <p:tav tm="0">
                                          <p:val>
                                            <p:fltVal val="0"/>
                                          </p:val>
                                        </p:tav>
                                        <p:tav tm="100000">
                                          <p:val>
                                            <p:strVal val="#ppt_h"/>
                                          </p:val>
                                        </p:tav>
                                      </p:tavLst>
                                    </p:anim>
                                    <p:animEffect transition="in" filter="fade">
                                      <p:cBhvr>
                                        <p:cTn id="23" dur="500"/>
                                        <p:tgtEl>
                                          <p:spTgt spid="39"/>
                                        </p:tgtEl>
                                      </p:cBhvr>
                                    </p:animEffect>
                                  </p:childTnLst>
                                </p:cTn>
                              </p:par>
                              <p:par>
                                <p:cTn id="24" presetID="53" presetClass="entr" presetSubtype="16" fill="hold" nodeType="withEffect">
                                  <p:stCondLst>
                                    <p:cond delay="300"/>
                                  </p:stCondLst>
                                  <p:childTnLst>
                                    <p:set>
                                      <p:cBhvr>
                                        <p:cTn id="25" dur="1" fill="hold">
                                          <p:stCondLst>
                                            <p:cond delay="0"/>
                                          </p:stCondLst>
                                        </p:cTn>
                                        <p:tgtEl>
                                          <p:spTgt spid="42"/>
                                        </p:tgtEl>
                                        <p:attrNameLst>
                                          <p:attrName>style.visibility</p:attrName>
                                        </p:attrNameLst>
                                      </p:cBhvr>
                                      <p:to>
                                        <p:strVal val="visible"/>
                                      </p:to>
                                    </p:set>
                                    <p:anim calcmode="lin" valueType="num">
                                      <p:cBhvr>
                                        <p:cTn id="26" dur="500" fill="hold"/>
                                        <p:tgtEl>
                                          <p:spTgt spid="42"/>
                                        </p:tgtEl>
                                        <p:attrNameLst>
                                          <p:attrName>ppt_w</p:attrName>
                                        </p:attrNameLst>
                                      </p:cBhvr>
                                      <p:tavLst>
                                        <p:tav tm="0">
                                          <p:val>
                                            <p:fltVal val="0"/>
                                          </p:val>
                                        </p:tav>
                                        <p:tav tm="100000">
                                          <p:val>
                                            <p:strVal val="#ppt_w"/>
                                          </p:val>
                                        </p:tav>
                                      </p:tavLst>
                                    </p:anim>
                                    <p:anim calcmode="lin" valueType="num">
                                      <p:cBhvr>
                                        <p:cTn id="27" dur="500" fill="hold"/>
                                        <p:tgtEl>
                                          <p:spTgt spid="42"/>
                                        </p:tgtEl>
                                        <p:attrNameLst>
                                          <p:attrName>ppt_h</p:attrName>
                                        </p:attrNameLst>
                                      </p:cBhvr>
                                      <p:tavLst>
                                        <p:tav tm="0">
                                          <p:val>
                                            <p:fltVal val="0"/>
                                          </p:val>
                                        </p:tav>
                                        <p:tav tm="100000">
                                          <p:val>
                                            <p:strVal val="#ppt_h"/>
                                          </p:val>
                                        </p:tav>
                                      </p:tavLst>
                                    </p:anim>
                                    <p:animEffect transition="in" filter="fade">
                                      <p:cBhvr>
                                        <p:cTn id="28" dur="500"/>
                                        <p:tgtEl>
                                          <p:spTgt spid="42"/>
                                        </p:tgtEl>
                                      </p:cBhvr>
                                    </p:animEffect>
                                  </p:childTnLst>
                                </p:cTn>
                              </p:par>
                              <p:par>
                                <p:cTn id="29" presetID="53" presetClass="entr" presetSubtype="16" fill="hold" nodeType="withEffect">
                                  <p:stCondLst>
                                    <p:cond delay="300"/>
                                  </p:stCondLst>
                                  <p:childTnLst>
                                    <p:set>
                                      <p:cBhvr>
                                        <p:cTn id="30" dur="1" fill="hold">
                                          <p:stCondLst>
                                            <p:cond delay="0"/>
                                          </p:stCondLst>
                                        </p:cTn>
                                        <p:tgtEl>
                                          <p:spTgt spid="45"/>
                                        </p:tgtEl>
                                        <p:attrNameLst>
                                          <p:attrName>style.visibility</p:attrName>
                                        </p:attrNameLst>
                                      </p:cBhvr>
                                      <p:to>
                                        <p:strVal val="visible"/>
                                      </p:to>
                                    </p:set>
                                    <p:anim calcmode="lin" valueType="num">
                                      <p:cBhvr>
                                        <p:cTn id="31" dur="500" fill="hold"/>
                                        <p:tgtEl>
                                          <p:spTgt spid="45"/>
                                        </p:tgtEl>
                                        <p:attrNameLst>
                                          <p:attrName>ppt_w</p:attrName>
                                        </p:attrNameLst>
                                      </p:cBhvr>
                                      <p:tavLst>
                                        <p:tav tm="0">
                                          <p:val>
                                            <p:fltVal val="0"/>
                                          </p:val>
                                        </p:tav>
                                        <p:tav tm="100000">
                                          <p:val>
                                            <p:strVal val="#ppt_w"/>
                                          </p:val>
                                        </p:tav>
                                      </p:tavLst>
                                    </p:anim>
                                    <p:anim calcmode="lin" valueType="num">
                                      <p:cBhvr>
                                        <p:cTn id="32" dur="500" fill="hold"/>
                                        <p:tgtEl>
                                          <p:spTgt spid="45"/>
                                        </p:tgtEl>
                                        <p:attrNameLst>
                                          <p:attrName>ppt_h</p:attrName>
                                        </p:attrNameLst>
                                      </p:cBhvr>
                                      <p:tavLst>
                                        <p:tav tm="0">
                                          <p:val>
                                            <p:fltVal val="0"/>
                                          </p:val>
                                        </p:tav>
                                        <p:tav tm="100000">
                                          <p:val>
                                            <p:strVal val="#ppt_h"/>
                                          </p:val>
                                        </p:tav>
                                      </p:tavLst>
                                    </p:anim>
                                    <p:animEffect transition="in" filter="fade">
                                      <p:cBhvr>
                                        <p:cTn id="33" dur="500"/>
                                        <p:tgtEl>
                                          <p:spTgt spid="45"/>
                                        </p:tgtEl>
                                      </p:cBhvr>
                                    </p:animEffect>
                                  </p:childTnLst>
                                </p:cTn>
                              </p:par>
                              <p:par>
                                <p:cTn id="34" presetID="53" presetClass="entr" presetSubtype="16" fill="hold" nodeType="withEffect">
                                  <p:stCondLst>
                                    <p:cond delay="300"/>
                                  </p:stCondLst>
                                  <p:childTnLst>
                                    <p:set>
                                      <p:cBhvr>
                                        <p:cTn id="35" dur="1" fill="hold">
                                          <p:stCondLst>
                                            <p:cond delay="0"/>
                                          </p:stCondLst>
                                        </p:cTn>
                                        <p:tgtEl>
                                          <p:spTgt spid="48"/>
                                        </p:tgtEl>
                                        <p:attrNameLst>
                                          <p:attrName>style.visibility</p:attrName>
                                        </p:attrNameLst>
                                      </p:cBhvr>
                                      <p:to>
                                        <p:strVal val="visible"/>
                                      </p:to>
                                    </p:set>
                                    <p:anim calcmode="lin" valueType="num">
                                      <p:cBhvr>
                                        <p:cTn id="36" dur="500" fill="hold"/>
                                        <p:tgtEl>
                                          <p:spTgt spid="48"/>
                                        </p:tgtEl>
                                        <p:attrNameLst>
                                          <p:attrName>ppt_w</p:attrName>
                                        </p:attrNameLst>
                                      </p:cBhvr>
                                      <p:tavLst>
                                        <p:tav tm="0">
                                          <p:val>
                                            <p:fltVal val="0"/>
                                          </p:val>
                                        </p:tav>
                                        <p:tav tm="100000">
                                          <p:val>
                                            <p:strVal val="#ppt_w"/>
                                          </p:val>
                                        </p:tav>
                                      </p:tavLst>
                                    </p:anim>
                                    <p:anim calcmode="lin" valueType="num">
                                      <p:cBhvr>
                                        <p:cTn id="37" dur="500" fill="hold"/>
                                        <p:tgtEl>
                                          <p:spTgt spid="48"/>
                                        </p:tgtEl>
                                        <p:attrNameLst>
                                          <p:attrName>ppt_h</p:attrName>
                                        </p:attrNameLst>
                                      </p:cBhvr>
                                      <p:tavLst>
                                        <p:tav tm="0">
                                          <p:val>
                                            <p:fltVal val="0"/>
                                          </p:val>
                                        </p:tav>
                                        <p:tav tm="100000">
                                          <p:val>
                                            <p:strVal val="#ppt_h"/>
                                          </p:val>
                                        </p:tav>
                                      </p:tavLst>
                                    </p:anim>
                                    <p:animEffect transition="in" filter="fade">
                                      <p:cBhvr>
                                        <p:cTn id="38" dur="500"/>
                                        <p:tgtEl>
                                          <p:spTgt spid="48"/>
                                        </p:tgtEl>
                                      </p:cBhvr>
                                    </p:animEffect>
                                  </p:childTnLst>
                                </p:cTn>
                              </p:par>
                            </p:childTnLst>
                          </p:cTn>
                        </p:par>
                        <p:par>
                          <p:cTn id="39" fill="hold">
                            <p:stCondLst>
                              <p:cond delay="1000"/>
                            </p:stCondLst>
                            <p:childTnLst>
                              <p:par>
                                <p:cTn id="40" presetID="22" presetClass="entr" presetSubtype="8" fill="hold" grpId="0" nodeType="afterEffect">
                                  <p:stCondLst>
                                    <p:cond delay="0"/>
                                  </p:stCondLst>
                                  <p:childTnLst>
                                    <p:set>
                                      <p:cBhvr>
                                        <p:cTn id="41" dur="1" fill="hold">
                                          <p:stCondLst>
                                            <p:cond delay="0"/>
                                          </p:stCondLst>
                                        </p:cTn>
                                        <p:tgtEl>
                                          <p:spTgt spid="51"/>
                                        </p:tgtEl>
                                        <p:attrNameLst>
                                          <p:attrName>style.visibility</p:attrName>
                                        </p:attrNameLst>
                                      </p:cBhvr>
                                      <p:to>
                                        <p:strVal val="visible"/>
                                      </p:to>
                                    </p:set>
                                    <p:animEffect transition="in" filter="wipe(left)">
                                      <p:cBhvr>
                                        <p:cTn id="42" dur="500"/>
                                        <p:tgtEl>
                                          <p:spTgt spid="51"/>
                                        </p:tgtEl>
                                      </p:cBhvr>
                                    </p:animEffect>
                                  </p:childTnLst>
                                </p:cTn>
                              </p:par>
                              <p:par>
                                <p:cTn id="43" presetID="2" presetClass="entr" presetSubtype="1" fill="hold" grpId="0" nodeType="withEffect">
                                  <p:stCondLst>
                                    <p:cond delay="0"/>
                                  </p:stCondLst>
                                  <p:childTnLst>
                                    <p:set>
                                      <p:cBhvr>
                                        <p:cTn id="44" dur="1" fill="hold">
                                          <p:stCondLst>
                                            <p:cond delay="0"/>
                                          </p:stCondLst>
                                        </p:cTn>
                                        <p:tgtEl>
                                          <p:spTgt spid="52"/>
                                        </p:tgtEl>
                                        <p:attrNameLst>
                                          <p:attrName>style.visibility</p:attrName>
                                        </p:attrNameLst>
                                      </p:cBhvr>
                                      <p:to>
                                        <p:strVal val="visible"/>
                                      </p:to>
                                    </p:set>
                                    <p:anim calcmode="lin" valueType="num">
                                      <p:cBhvr additive="base">
                                        <p:cTn id="45" dur="500" fill="hold"/>
                                        <p:tgtEl>
                                          <p:spTgt spid="52"/>
                                        </p:tgtEl>
                                        <p:attrNameLst>
                                          <p:attrName>ppt_x</p:attrName>
                                        </p:attrNameLst>
                                      </p:cBhvr>
                                      <p:tavLst>
                                        <p:tav tm="0">
                                          <p:val>
                                            <p:strVal val="#ppt_x"/>
                                          </p:val>
                                        </p:tav>
                                        <p:tav tm="100000">
                                          <p:val>
                                            <p:strVal val="#ppt_x"/>
                                          </p:val>
                                        </p:tav>
                                      </p:tavLst>
                                    </p:anim>
                                    <p:anim calcmode="lin" valueType="num">
                                      <p:cBhvr additive="base">
                                        <p:cTn id="46" dur="500" fill="hold"/>
                                        <p:tgtEl>
                                          <p:spTgt spid="52"/>
                                        </p:tgtEl>
                                        <p:attrNameLst>
                                          <p:attrName>ppt_y</p:attrName>
                                        </p:attrNameLst>
                                      </p:cBhvr>
                                      <p:tavLst>
                                        <p:tav tm="0">
                                          <p:val>
                                            <p:strVal val="0-#ppt_h/2"/>
                                          </p:val>
                                        </p:tav>
                                        <p:tav tm="100000">
                                          <p:val>
                                            <p:strVal val="#ppt_y"/>
                                          </p:val>
                                        </p:tav>
                                      </p:tavLst>
                                    </p:anim>
                                  </p:childTnLst>
                                </p:cTn>
                              </p:par>
                            </p:childTnLst>
                          </p:cTn>
                        </p:par>
                        <p:par>
                          <p:cTn id="47" fill="hold">
                            <p:stCondLst>
                              <p:cond delay="1500"/>
                            </p:stCondLst>
                            <p:childTnLst>
                              <p:par>
                                <p:cTn id="48" presetID="22" presetClass="entr" presetSubtype="8" fill="hold" grpId="0" nodeType="afterEffect">
                                  <p:stCondLst>
                                    <p:cond delay="0"/>
                                  </p:stCondLst>
                                  <p:childTnLst>
                                    <p:set>
                                      <p:cBhvr>
                                        <p:cTn id="49" dur="1" fill="hold">
                                          <p:stCondLst>
                                            <p:cond delay="0"/>
                                          </p:stCondLst>
                                        </p:cTn>
                                        <p:tgtEl>
                                          <p:spTgt spid="53"/>
                                        </p:tgtEl>
                                        <p:attrNameLst>
                                          <p:attrName>style.visibility</p:attrName>
                                        </p:attrNameLst>
                                      </p:cBhvr>
                                      <p:to>
                                        <p:strVal val="visible"/>
                                      </p:to>
                                    </p:set>
                                    <p:animEffect transition="in" filter="wipe(left)">
                                      <p:cBhvr>
                                        <p:cTn id="50" dur="500"/>
                                        <p:tgtEl>
                                          <p:spTgt spid="53"/>
                                        </p:tgtEl>
                                      </p:cBhvr>
                                    </p:animEffect>
                                  </p:childTnLst>
                                </p:cTn>
                              </p:par>
                              <p:par>
                                <p:cTn id="51" presetID="2" presetClass="entr" presetSubtype="4" fill="hold" grpId="0" nodeType="withEffect">
                                  <p:stCondLst>
                                    <p:cond delay="0"/>
                                  </p:stCondLst>
                                  <p:childTnLst>
                                    <p:set>
                                      <p:cBhvr>
                                        <p:cTn id="52" dur="1" fill="hold">
                                          <p:stCondLst>
                                            <p:cond delay="0"/>
                                          </p:stCondLst>
                                        </p:cTn>
                                        <p:tgtEl>
                                          <p:spTgt spid="63"/>
                                        </p:tgtEl>
                                        <p:attrNameLst>
                                          <p:attrName>style.visibility</p:attrName>
                                        </p:attrNameLst>
                                      </p:cBhvr>
                                      <p:to>
                                        <p:strVal val="visible"/>
                                      </p:to>
                                    </p:set>
                                    <p:anim calcmode="lin" valueType="num">
                                      <p:cBhvr additive="base">
                                        <p:cTn id="53" dur="500" fill="hold"/>
                                        <p:tgtEl>
                                          <p:spTgt spid="63"/>
                                        </p:tgtEl>
                                        <p:attrNameLst>
                                          <p:attrName>ppt_x</p:attrName>
                                        </p:attrNameLst>
                                      </p:cBhvr>
                                      <p:tavLst>
                                        <p:tav tm="0">
                                          <p:val>
                                            <p:strVal val="#ppt_x"/>
                                          </p:val>
                                        </p:tav>
                                        <p:tav tm="100000">
                                          <p:val>
                                            <p:strVal val="#ppt_x"/>
                                          </p:val>
                                        </p:tav>
                                      </p:tavLst>
                                    </p:anim>
                                    <p:anim calcmode="lin" valueType="num">
                                      <p:cBhvr additive="base">
                                        <p:cTn id="54" dur="500" fill="hold"/>
                                        <p:tgtEl>
                                          <p:spTgt spid="63"/>
                                        </p:tgtEl>
                                        <p:attrNameLst>
                                          <p:attrName>ppt_y</p:attrName>
                                        </p:attrNameLst>
                                      </p:cBhvr>
                                      <p:tavLst>
                                        <p:tav tm="0">
                                          <p:val>
                                            <p:strVal val="1+#ppt_h/2"/>
                                          </p:val>
                                        </p:tav>
                                        <p:tav tm="100000">
                                          <p:val>
                                            <p:strVal val="#ppt_y"/>
                                          </p:val>
                                        </p:tav>
                                      </p:tavLst>
                                    </p:anim>
                                  </p:childTnLst>
                                </p:cTn>
                              </p:par>
                            </p:childTnLst>
                          </p:cTn>
                        </p:par>
                        <p:par>
                          <p:cTn id="55" fill="hold">
                            <p:stCondLst>
                              <p:cond delay="2000"/>
                            </p:stCondLst>
                            <p:childTnLst>
                              <p:par>
                                <p:cTn id="56" presetID="22" presetClass="entr" presetSubtype="8" fill="hold" grpId="0" nodeType="afterEffect">
                                  <p:stCondLst>
                                    <p:cond delay="0"/>
                                  </p:stCondLst>
                                  <p:childTnLst>
                                    <p:set>
                                      <p:cBhvr>
                                        <p:cTn id="57" dur="1" fill="hold">
                                          <p:stCondLst>
                                            <p:cond delay="0"/>
                                          </p:stCondLst>
                                        </p:cTn>
                                        <p:tgtEl>
                                          <p:spTgt spid="64"/>
                                        </p:tgtEl>
                                        <p:attrNameLst>
                                          <p:attrName>style.visibility</p:attrName>
                                        </p:attrNameLst>
                                      </p:cBhvr>
                                      <p:to>
                                        <p:strVal val="visible"/>
                                      </p:to>
                                    </p:set>
                                    <p:animEffect transition="in" filter="wipe(left)">
                                      <p:cBhvr>
                                        <p:cTn id="58" dur="500"/>
                                        <p:tgtEl>
                                          <p:spTgt spid="64"/>
                                        </p:tgtEl>
                                      </p:cBhvr>
                                    </p:animEffect>
                                  </p:childTnLst>
                                </p:cTn>
                              </p:par>
                              <p:par>
                                <p:cTn id="59" presetID="2" presetClass="entr" presetSubtype="1" fill="hold" grpId="0" nodeType="withEffect">
                                  <p:stCondLst>
                                    <p:cond delay="0"/>
                                  </p:stCondLst>
                                  <p:childTnLst>
                                    <p:set>
                                      <p:cBhvr>
                                        <p:cTn id="60" dur="1" fill="hold">
                                          <p:stCondLst>
                                            <p:cond delay="0"/>
                                          </p:stCondLst>
                                        </p:cTn>
                                        <p:tgtEl>
                                          <p:spTgt spid="65"/>
                                        </p:tgtEl>
                                        <p:attrNameLst>
                                          <p:attrName>style.visibility</p:attrName>
                                        </p:attrNameLst>
                                      </p:cBhvr>
                                      <p:to>
                                        <p:strVal val="visible"/>
                                      </p:to>
                                    </p:set>
                                    <p:anim calcmode="lin" valueType="num">
                                      <p:cBhvr additive="base">
                                        <p:cTn id="61" dur="500" fill="hold"/>
                                        <p:tgtEl>
                                          <p:spTgt spid="65"/>
                                        </p:tgtEl>
                                        <p:attrNameLst>
                                          <p:attrName>ppt_x</p:attrName>
                                        </p:attrNameLst>
                                      </p:cBhvr>
                                      <p:tavLst>
                                        <p:tav tm="0">
                                          <p:val>
                                            <p:strVal val="#ppt_x"/>
                                          </p:val>
                                        </p:tav>
                                        <p:tav tm="100000">
                                          <p:val>
                                            <p:strVal val="#ppt_x"/>
                                          </p:val>
                                        </p:tav>
                                      </p:tavLst>
                                    </p:anim>
                                    <p:anim calcmode="lin" valueType="num">
                                      <p:cBhvr additive="base">
                                        <p:cTn id="62" dur="500" fill="hold"/>
                                        <p:tgtEl>
                                          <p:spTgt spid="65"/>
                                        </p:tgtEl>
                                        <p:attrNameLst>
                                          <p:attrName>ppt_y</p:attrName>
                                        </p:attrNameLst>
                                      </p:cBhvr>
                                      <p:tavLst>
                                        <p:tav tm="0">
                                          <p:val>
                                            <p:strVal val="0-#ppt_h/2"/>
                                          </p:val>
                                        </p:tav>
                                        <p:tav tm="100000">
                                          <p:val>
                                            <p:strVal val="#ppt_y"/>
                                          </p:val>
                                        </p:tav>
                                      </p:tavLst>
                                    </p:anim>
                                  </p:childTnLst>
                                </p:cTn>
                              </p:par>
                            </p:childTnLst>
                          </p:cTn>
                        </p:par>
                        <p:par>
                          <p:cTn id="63" fill="hold">
                            <p:stCondLst>
                              <p:cond delay="2500"/>
                            </p:stCondLst>
                            <p:childTnLst>
                              <p:par>
                                <p:cTn id="64" presetID="22" presetClass="entr" presetSubtype="8" fill="hold" grpId="0" nodeType="afterEffect">
                                  <p:stCondLst>
                                    <p:cond delay="0"/>
                                  </p:stCondLst>
                                  <p:childTnLst>
                                    <p:set>
                                      <p:cBhvr>
                                        <p:cTn id="65" dur="1" fill="hold">
                                          <p:stCondLst>
                                            <p:cond delay="0"/>
                                          </p:stCondLst>
                                        </p:cTn>
                                        <p:tgtEl>
                                          <p:spTgt spid="66"/>
                                        </p:tgtEl>
                                        <p:attrNameLst>
                                          <p:attrName>style.visibility</p:attrName>
                                        </p:attrNameLst>
                                      </p:cBhvr>
                                      <p:to>
                                        <p:strVal val="visible"/>
                                      </p:to>
                                    </p:set>
                                    <p:animEffect transition="in" filter="wipe(left)">
                                      <p:cBhvr>
                                        <p:cTn id="66" dur="500"/>
                                        <p:tgtEl>
                                          <p:spTgt spid="66"/>
                                        </p:tgtEl>
                                      </p:cBhvr>
                                    </p:animEffect>
                                  </p:childTnLst>
                                </p:cTn>
                              </p:par>
                              <p:par>
                                <p:cTn id="67" presetID="2" presetClass="entr" presetSubtype="4" fill="hold" grpId="0" nodeType="withEffect">
                                  <p:stCondLst>
                                    <p:cond delay="0"/>
                                  </p:stCondLst>
                                  <p:childTnLst>
                                    <p:set>
                                      <p:cBhvr>
                                        <p:cTn id="68" dur="1" fill="hold">
                                          <p:stCondLst>
                                            <p:cond delay="0"/>
                                          </p:stCondLst>
                                        </p:cTn>
                                        <p:tgtEl>
                                          <p:spTgt spid="67"/>
                                        </p:tgtEl>
                                        <p:attrNameLst>
                                          <p:attrName>style.visibility</p:attrName>
                                        </p:attrNameLst>
                                      </p:cBhvr>
                                      <p:to>
                                        <p:strVal val="visible"/>
                                      </p:to>
                                    </p:set>
                                    <p:anim calcmode="lin" valueType="num">
                                      <p:cBhvr additive="base">
                                        <p:cTn id="69" dur="500" fill="hold"/>
                                        <p:tgtEl>
                                          <p:spTgt spid="67"/>
                                        </p:tgtEl>
                                        <p:attrNameLst>
                                          <p:attrName>ppt_x</p:attrName>
                                        </p:attrNameLst>
                                      </p:cBhvr>
                                      <p:tavLst>
                                        <p:tav tm="0">
                                          <p:val>
                                            <p:strVal val="#ppt_x"/>
                                          </p:val>
                                        </p:tav>
                                        <p:tav tm="100000">
                                          <p:val>
                                            <p:strVal val="#ppt_x"/>
                                          </p:val>
                                        </p:tav>
                                      </p:tavLst>
                                    </p:anim>
                                    <p:anim calcmode="lin" valueType="num">
                                      <p:cBhvr additive="base">
                                        <p:cTn id="70"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p:bldP spid="63" grpId="0"/>
      <p:bldP spid="64" grpId="0"/>
      <p:bldP spid="65" grpId="0"/>
      <p:bldP spid="66" grpId="0"/>
      <p:bldP spid="6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PA_椭圆 9"/>
          <p:cNvSpPr/>
          <p:nvPr>
            <p:custDataLst>
              <p:tags r:id="rId1"/>
            </p:custDataLst>
          </p:nvPr>
        </p:nvSpPr>
        <p:spPr>
          <a:xfrm rot="20700000">
            <a:off x="5271499" y="2604499"/>
            <a:ext cx="1649003" cy="1649003"/>
          </a:xfrm>
          <a:prstGeom prst="ellipse">
            <a:avLst/>
          </a:prstGeom>
          <a:noFill/>
          <a:ln>
            <a:gradFill>
              <a:gsLst>
                <a:gs pos="0">
                  <a:srgbClr val="1DBAD9"/>
                </a:gs>
                <a:gs pos="100000">
                  <a:srgbClr val="0070C0"/>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19" name="PA_椭圆 18"/>
          <p:cNvSpPr/>
          <p:nvPr>
            <p:custDataLst>
              <p:tags r:id="rId2"/>
            </p:custDataLst>
          </p:nvPr>
        </p:nvSpPr>
        <p:spPr>
          <a:xfrm rot="900000">
            <a:off x="4619534" y="1952534"/>
            <a:ext cx="2952931" cy="2952931"/>
          </a:xfrm>
          <a:prstGeom prst="ellipse">
            <a:avLst/>
          </a:prstGeom>
          <a:noFill/>
          <a:ln>
            <a:gradFill>
              <a:gsLst>
                <a:gs pos="0">
                  <a:srgbClr val="1DBAD9"/>
                </a:gs>
                <a:gs pos="100000">
                  <a:srgbClr val="0070C0"/>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21" name="PA_椭圆 20"/>
          <p:cNvSpPr/>
          <p:nvPr>
            <p:custDataLst>
              <p:tags r:id="rId3"/>
            </p:custDataLst>
          </p:nvPr>
        </p:nvSpPr>
        <p:spPr>
          <a:xfrm rot="9900000">
            <a:off x="3967673" y="1300673"/>
            <a:ext cx="4256654" cy="4256654"/>
          </a:xfrm>
          <a:prstGeom prst="ellipse">
            <a:avLst/>
          </a:prstGeom>
          <a:noFill/>
          <a:ln>
            <a:gradFill>
              <a:gsLst>
                <a:gs pos="0">
                  <a:srgbClr val="1DBAD9"/>
                </a:gs>
                <a:gs pos="100000">
                  <a:srgbClr val="0070C0"/>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Light" panose="020B0300000000000000" pitchFamily="34" charset="-122"/>
              <a:ea typeface="思源黑体 CN Light" panose="020B0300000000000000" pitchFamily="34" charset="-122"/>
            </a:endParaRPr>
          </a:p>
        </p:txBody>
      </p:sp>
      <p:sp>
        <p:nvSpPr>
          <p:cNvPr id="22" name="PA_椭圆 21"/>
          <p:cNvSpPr/>
          <p:nvPr>
            <p:custDataLst>
              <p:tags r:id="rId4"/>
            </p:custDataLst>
          </p:nvPr>
        </p:nvSpPr>
        <p:spPr>
          <a:xfrm rot="12600000">
            <a:off x="3337316" y="670316"/>
            <a:ext cx="5517368" cy="5517368"/>
          </a:xfrm>
          <a:prstGeom prst="ellipse">
            <a:avLst/>
          </a:prstGeom>
          <a:noFill/>
          <a:ln>
            <a:gradFill>
              <a:gsLst>
                <a:gs pos="0">
                  <a:srgbClr val="1DBAD9"/>
                </a:gs>
                <a:gs pos="100000">
                  <a:srgbClr val="0070C0"/>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6" name="文本框 45"/>
          <p:cNvSpPr txBox="1"/>
          <p:nvPr/>
        </p:nvSpPr>
        <p:spPr>
          <a:xfrm>
            <a:off x="6573170" y="935889"/>
            <a:ext cx="2418080" cy="706755"/>
          </a:xfrm>
          <a:prstGeom prst="rect">
            <a:avLst/>
          </a:prstGeom>
          <a:noFill/>
        </p:spPr>
        <p:txBody>
          <a:bodyPr wrap="none" rtlCol="0">
            <a:spAutoFit/>
          </a:bodyPr>
          <a:lstStyle/>
          <a:p>
            <a:r>
              <a:rPr lang="zh-CN" altLang="en-US" sz="2400" dirty="0">
                <a:solidFill>
                  <a:schemeClr val="bg1"/>
                </a:solidFill>
                <a:latin typeface="思源黑体 CN Light" panose="020B0300000000000000" pitchFamily="34" charset="-122"/>
                <a:ea typeface="思源黑体 CN Light" panose="020B0300000000000000" pitchFamily="34" charset="-122"/>
              </a:rPr>
              <a:t>下载</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a:p>
            <a:r>
              <a:rPr lang="zh-CN" altLang="en-US" sz="1600" dirty="0">
                <a:solidFill>
                  <a:schemeClr val="bg1"/>
                </a:solidFill>
                <a:latin typeface="思源黑体 CN Light" panose="020B0300000000000000" pitchFamily="34" charset="-122"/>
                <a:ea typeface="思源黑体 CN Light" panose="020B0300000000000000" pitchFamily="34" charset="-122"/>
              </a:rPr>
              <a:t>在观看视频时，提供下载</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47" name="文本框 46"/>
          <p:cNvSpPr txBox="1"/>
          <p:nvPr/>
        </p:nvSpPr>
        <p:spPr>
          <a:xfrm>
            <a:off x="9231476" y="2829312"/>
            <a:ext cx="1402080" cy="1198880"/>
          </a:xfrm>
          <a:prstGeom prst="rect">
            <a:avLst/>
          </a:prstGeom>
          <a:noFill/>
        </p:spPr>
        <p:txBody>
          <a:bodyPr wrap="none" rtlCol="0">
            <a:spAutoFit/>
          </a:bodyPr>
          <a:lstStyle/>
          <a:p>
            <a:r>
              <a:rPr lang="zh-CN" altLang="en-US" sz="2400" dirty="0">
                <a:solidFill>
                  <a:schemeClr val="bg1"/>
                </a:solidFill>
                <a:latin typeface="思源黑体 CN Light" panose="020B0300000000000000" pitchFamily="34" charset="-122"/>
                <a:ea typeface="思源黑体 CN Light" panose="020B0300000000000000" pitchFamily="34" charset="-122"/>
              </a:rPr>
              <a:t>关注</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a:p>
            <a:r>
              <a:rPr lang="zh-CN" altLang="en-US" sz="1600" dirty="0">
                <a:solidFill>
                  <a:schemeClr val="bg1"/>
                </a:solidFill>
                <a:latin typeface="思源黑体 CN Light" panose="020B0300000000000000" pitchFamily="34" charset="-122"/>
                <a:ea typeface="思源黑体 CN Light" panose="020B0300000000000000" pitchFamily="34" charset="-122"/>
              </a:rPr>
              <a:t>浏览视频时，</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r>
              <a:rPr lang="zh-CN" altLang="en-US" sz="1600" dirty="0">
                <a:solidFill>
                  <a:schemeClr val="bg1"/>
                </a:solidFill>
                <a:latin typeface="思源黑体 CN Light" panose="020B0300000000000000" pitchFamily="34" charset="-122"/>
                <a:ea typeface="思源黑体 CN Light" panose="020B0300000000000000" pitchFamily="34" charset="-122"/>
              </a:rPr>
              <a:t>关注自己喜欢</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r>
              <a:rPr lang="zh-CN" altLang="en-US" sz="1600" dirty="0">
                <a:solidFill>
                  <a:schemeClr val="bg1"/>
                </a:solidFill>
                <a:latin typeface="思源黑体 CN Light" panose="020B0300000000000000" pitchFamily="34" charset="-122"/>
                <a:ea typeface="思源黑体 CN Light" panose="020B0300000000000000" pitchFamily="34" charset="-122"/>
              </a:rPr>
              <a:t>的视频创作者</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48" name="文本框 47"/>
          <p:cNvSpPr txBox="1"/>
          <p:nvPr/>
        </p:nvSpPr>
        <p:spPr>
          <a:xfrm>
            <a:off x="3754030" y="5137903"/>
            <a:ext cx="2011680" cy="953135"/>
          </a:xfrm>
          <a:prstGeom prst="rect">
            <a:avLst/>
          </a:prstGeom>
          <a:noFill/>
        </p:spPr>
        <p:txBody>
          <a:bodyPr wrap="none" rtlCol="0">
            <a:spAutoFit/>
          </a:bodyPr>
          <a:lstStyle/>
          <a:p>
            <a:pPr algn="r"/>
            <a:r>
              <a:rPr lang="zh-CN" altLang="en-US" sz="2400" dirty="0">
                <a:solidFill>
                  <a:schemeClr val="bg1"/>
                </a:solidFill>
                <a:latin typeface="思源黑体 CN Light" panose="020B0300000000000000" pitchFamily="34" charset="-122"/>
                <a:ea typeface="思源黑体 CN Light" panose="020B0300000000000000" pitchFamily="34" charset="-122"/>
              </a:rPr>
              <a:t>分享</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a:p>
            <a:pPr algn="r"/>
            <a:r>
              <a:rPr lang="zh-CN" altLang="en-US" sz="1600" dirty="0">
                <a:solidFill>
                  <a:schemeClr val="bg1"/>
                </a:solidFill>
                <a:latin typeface="思源黑体 CN Light" panose="020B0300000000000000" pitchFamily="34" charset="-122"/>
                <a:ea typeface="思源黑体 CN Light" panose="020B0300000000000000" pitchFamily="34" charset="-122"/>
              </a:rPr>
              <a:t>创作者可以录制，剪</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pPr algn="r"/>
            <a:r>
              <a:rPr lang="zh-CN" altLang="en-US" sz="1600" dirty="0">
                <a:solidFill>
                  <a:schemeClr val="bg1"/>
                </a:solidFill>
                <a:latin typeface="思源黑体 CN Light" panose="020B0300000000000000" pitchFamily="34" charset="-122"/>
                <a:ea typeface="思源黑体 CN Light" panose="020B0300000000000000" pitchFamily="34" charset="-122"/>
              </a:rPr>
              <a:t>辑，分享自己的视频</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sp>
        <p:nvSpPr>
          <p:cNvPr id="49" name="文本框 48"/>
          <p:cNvSpPr txBox="1"/>
          <p:nvPr/>
        </p:nvSpPr>
        <p:spPr>
          <a:xfrm>
            <a:off x="1169035" y="2747010"/>
            <a:ext cx="1704340" cy="1691640"/>
          </a:xfrm>
          <a:prstGeom prst="rect">
            <a:avLst/>
          </a:prstGeom>
          <a:noFill/>
        </p:spPr>
        <p:txBody>
          <a:bodyPr wrap="square" rtlCol="0">
            <a:spAutoFit/>
          </a:bodyPr>
          <a:lstStyle/>
          <a:p>
            <a:pPr algn="r"/>
            <a:r>
              <a:rPr lang="en-US" altLang="zh-CN" sz="2400" dirty="0">
                <a:solidFill>
                  <a:schemeClr val="bg1"/>
                </a:solidFill>
                <a:latin typeface="思源黑体 CN Light" panose="020B0300000000000000" pitchFamily="34" charset="-122"/>
                <a:ea typeface="思源黑体 CN Light" panose="020B0300000000000000" pitchFamily="34" charset="-122"/>
              </a:rPr>
              <a:t>UML</a:t>
            </a:r>
            <a:endParaRPr lang="en-US" altLang="zh-CN" sz="2400" dirty="0">
              <a:solidFill>
                <a:schemeClr val="bg1"/>
              </a:solidFill>
              <a:latin typeface="思源黑体 CN Light" panose="020B0300000000000000" pitchFamily="34" charset="-122"/>
              <a:ea typeface="思源黑体 CN Light" panose="020B0300000000000000" pitchFamily="34" charset="-122"/>
            </a:endParaRPr>
          </a:p>
          <a:p>
            <a:pPr algn="r"/>
            <a:r>
              <a:rPr lang="zh-CN" altLang="en-US" sz="1600" dirty="0">
                <a:solidFill>
                  <a:schemeClr val="bg1"/>
                </a:solidFill>
                <a:latin typeface="思源黑体 CN Light" panose="020B0300000000000000" pitchFamily="34" charset="-122"/>
                <a:ea typeface="思源黑体 CN Light" panose="020B0300000000000000" pitchFamily="34" charset="-122"/>
                <a:sym typeface="+mn-ea"/>
              </a:rPr>
              <a:t>寒假解决技术性的问题，</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pPr algn="r"/>
            <a:r>
              <a:rPr lang="zh-CN" altLang="en-US" sz="1600" dirty="0">
                <a:solidFill>
                  <a:schemeClr val="bg1"/>
                </a:solidFill>
                <a:latin typeface="思源黑体 CN Light" panose="020B0300000000000000" pitchFamily="34" charset="-122"/>
                <a:ea typeface="思源黑体 CN Light" panose="020B0300000000000000" pitchFamily="34" charset="-122"/>
                <a:sym typeface="+mn-ea"/>
              </a:rPr>
              <a:t>每个成员加深对于</a:t>
            </a:r>
            <a:r>
              <a:rPr lang="en-US" altLang="zh-CN" sz="1600" dirty="0">
                <a:solidFill>
                  <a:schemeClr val="bg1"/>
                </a:solidFill>
                <a:latin typeface="思源黑体 CN Light" panose="020B0300000000000000" pitchFamily="34" charset="-122"/>
                <a:ea typeface="思源黑体 CN Light" panose="020B0300000000000000" pitchFamily="34" charset="-122"/>
                <a:sym typeface="+mn-ea"/>
              </a:rPr>
              <a:t>UML</a:t>
            </a:r>
            <a:r>
              <a:rPr lang="zh-CN" altLang="en-US" sz="1600" dirty="0">
                <a:solidFill>
                  <a:schemeClr val="bg1"/>
                </a:solidFill>
                <a:latin typeface="思源黑体 CN Light" panose="020B0300000000000000" pitchFamily="34" charset="-122"/>
                <a:ea typeface="思源黑体 CN Light" panose="020B0300000000000000" pitchFamily="34" charset="-122"/>
                <a:sym typeface="+mn-ea"/>
              </a:rPr>
              <a:t>的</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a:p>
            <a:pPr algn="r"/>
            <a:r>
              <a:rPr lang="zh-CN" altLang="en-US" sz="1600" dirty="0">
                <a:solidFill>
                  <a:schemeClr val="bg1"/>
                </a:solidFill>
                <a:latin typeface="思源黑体 CN Light" panose="020B0300000000000000" pitchFamily="34" charset="-122"/>
                <a:ea typeface="思源黑体 CN Light" panose="020B0300000000000000" pitchFamily="34" charset="-122"/>
                <a:sym typeface="+mn-ea"/>
              </a:rPr>
              <a:t>理解</a:t>
            </a:r>
            <a:endParaRPr lang="zh-CN" altLang="en-US" sz="1600" dirty="0">
              <a:solidFill>
                <a:schemeClr val="bg1"/>
              </a:solidFill>
              <a:latin typeface="思源黑体 CN Light" panose="020B0300000000000000" pitchFamily="34" charset="-122"/>
              <a:ea typeface="思源黑体 CN Light" panose="020B0300000000000000" pitchFamily="34" charset="-122"/>
            </a:endParaRPr>
          </a:p>
        </p:txBody>
      </p:sp>
      <p:grpSp>
        <p:nvGrpSpPr>
          <p:cNvPr id="17" name="组合 16"/>
          <p:cNvGrpSpPr/>
          <p:nvPr/>
        </p:nvGrpSpPr>
        <p:grpSpPr>
          <a:xfrm>
            <a:off x="2738755" y="922020"/>
            <a:ext cx="6492875" cy="4947285"/>
            <a:chOff x="4313" y="1452"/>
            <a:chExt cx="10225" cy="7791"/>
          </a:xfrm>
        </p:grpSpPr>
        <p:grpSp>
          <p:nvGrpSpPr>
            <p:cNvPr id="13" name="组合 12"/>
            <p:cNvGrpSpPr/>
            <p:nvPr/>
          </p:nvGrpSpPr>
          <p:grpSpPr>
            <a:xfrm>
              <a:off x="4313" y="4805"/>
              <a:ext cx="1906" cy="1144"/>
              <a:chOff x="4313" y="4805"/>
              <a:chExt cx="1906" cy="1144"/>
            </a:xfrm>
          </p:grpSpPr>
          <p:sp>
            <p:nvSpPr>
              <p:cNvPr id="45" name="椭圆 44"/>
              <p:cNvSpPr/>
              <p:nvPr/>
            </p:nvSpPr>
            <p:spPr>
              <a:xfrm>
                <a:off x="4694" y="4805"/>
                <a:ext cx="1144" cy="1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5" name="矩形 4"/>
              <p:cNvSpPr/>
              <p:nvPr/>
            </p:nvSpPr>
            <p:spPr>
              <a:xfrm>
                <a:off x="4313" y="4836"/>
                <a:ext cx="1906" cy="1113"/>
              </a:xfrm>
              <a:prstGeom prst="rect">
                <a:avLst/>
              </a:prstGeom>
              <a:noFill/>
              <a:ln>
                <a:noFill/>
              </a:ln>
            </p:spPr>
            <p:txBody>
              <a:bodyPr wrap="square" rtlCol="0" anchor="t">
                <a:spAutoFit/>
              </a:bodyPr>
              <a:p>
                <a:pPr algn="ctr"/>
                <a:r>
                  <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U</a:t>
                </a:r>
                <a:endPar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grpSp>
        <p:grpSp>
          <p:nvGrpSpPr>
            <p:cNvPr id="15" name="组合 14"/>
            <p:cNvGrpSpPr/>
            <p:nvPr/>
          </p:nvGrpSpPr>
          <p:grpSpPr>
            <a:xfrm>
              <a:off x="13394" y="4868"/>
              <a:ext cx="1144" cy="1144"/>
              <a:chOff x="13394" y="4868"/>
              <a:chExt cx="1144" cy="1144"/>
            </a:xfrm>
          </p:grpSpPr>
          <p:sp>
            <p:nvSpPr>
              <p:cNvPr id="27" name="椭圆 26"/>
              <p:cNvSpPr/>
              <p:nvPr/>
            </p:nvSpPr>
            <p:spPr>
              <a:xfrm>
                <a:off x="13394" y="4868"/>
                <a:ext cx="1144" cy="1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7" name="矩形 6"/>
              <p:cNvSpPr/>
              <p:nvPr/>
            </p:nvSpPr>
            <p:spPr>
              <a:xfrm>
                <a:off x="13546" y="4883"/>
                <a:ext cx="841" cy="1113"/>
              </a:xfrm>
              <a:prstGeom prst="rect">
                <a:avLst/>
              </a:prstGeom>
              <a:noFill/>
              <a:ln>
                <a:noFill/>
              </a:ln>
            </p:spPr>
            <p:txBody>
              <a:bodyPr wrap="none" rtlCol="0" anchor="t">
                <a:spAutoFit/>
              </a:bodyPr>
              <a:p>
                <a:pPr algn="ctr"/>
                <a:r>
                  <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G</a:t>
                </a:r>
                <a:endPar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grpSp>
        <p:grpSp>
          <p:nvGrpSpPr>
            <p:cNvPr id="16" name="组合 15"/>
            <p:cNvGrpSpPr/>
            <p:nvPr/>
          </p:nvGrpSpPr>
          <p:grpSpPr>
            <a:xfrm>
              <a:off x="9028" y="8099"/>
              <a:ext cx="1144" cy="1144"/>
              <a:chOff x="9028" y="8099"/>
              <a:chExt cx="1144" cy="1144"/>
            </a:xfrm>
          </p:grpSpPr>
          <p:sp>
            <p:nvSpPr>
              <p:cNvPr id="37" name="椭圆 36"/>
              <p:cNvSpPr/>
              <p:nvPr/>
            </p:nvSpPr>
            <p:spPr>
              <a:xfrm>
                <a:off x="9028" y="8099"/>
                <a:ext cx="1144" cy="1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8" name="矩形 7"/>
              <p:cNvSpPr/>
              <p:nvPr/>
            </p:nvSpPr>
            <p:spPr>
              <a:xfrm>
                <a:off x="9258" y="8130"/>
                <a:ext cx="682" cy="1113"/>
              </a:xfrm>
              <a:prstGeom prst="rect">
                <a:avLst/>
              </a:prstGeom>
              <a:noFill/>
              <a:ln>
                <a:noFill/>
              </a:ln>
            </p:spPr>
            <p:txBody>
              <a:bodyPr wrap="none" rtlCol="0" anchor="t">
                <a:spAutoFit/>
              </a:bodyPr>
              <a:p>
                <a:pPr algn="ctr"/>
                <a:r>
                  <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F</a:t>
                </a:r>
                <a:endPar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grpSp>
        <p:grpSp>
          <p:nvGrpSpPr>
            <p:cNvPr id="14" name="组合 13"/>
            <p:cNvGrpSpPr/>
            <p:nvPr/>
          </p:nvGrpSpPr>
          <p:grpSpPr>
            <a:xfrm>
              <a:off x="9028" y="1452"/>
              <a:ext cx="1144" cy="1144"/>
              <a:chOff x="9028" y="1452"/>
              <a:chExt cx="1144" cy="1144"/>
            </a:xfrm>
          </p:grpSpPr>
          <p:sp>
            <p:nvSpPr>
              <p:cNvPr id="34" name="椭圆 33"/>
              <p:cNvSpPr/>
              <p:nvPr/>
            </p:nvSpPr>
            <p:spPr>
              <a:xfrm>
                <a:off x="9028" y="1452"/>
                <a:ext cx="1144" cy="1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
            <p:nvSpPr>
              <p:cNvPr id="6" name="矩形 5"/>
              <p:cNvSpPr/>
              <p:nvPr/>
            </p:nvSpPr>
            <p:spPr>
              <a:xfrm>
                <a:off x="9213" y="1468"/>
                <a:ext cx="727" cy="1113"/>
              </a:xfrm>
              <a:prstGeom prst="rect">
                <a:avLst/>
              </a:prstGeom>
              <a:noFill/>
              <a:ln>
                <a:noFill/>
              </a:ln>
            </p:spPr>
            <p:txBody>
              <a:bodyPr wrap="none" rtlCol="0" anchor="t">
                <a:spAutoFit/>
              </a:bodyPr>
              <a:p>
                <a:pPr algn="ctr"/>
                <a:r>
                  <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X</a:t>
                </a:r>
                <a:endPara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grpSp>
      </p:grpSp>
      <p:grpSp>
        <p:nvGrpSpPr>
          <p:cNvPr id="9" name="组合 8"/>
          <p:cNvGrpSpPr/>
          <p:nvPr/>
        </p:nvGrpSpPr>
        <p:grpSpPr>
          <a:xfrm>
            <a:off x="5006975" y="181610"/>
            <a:ext cx="2272665" cy="521970"/>
            <a:chOff x="6096001" y="1042670"/>
            <a:chExt cx="1929279" cy="516465"/>
          </a:xfrm>
        </p:grpSpPr>
        <p:sp>
          <p:nvSpPr>
            <p:cNvPr id="11" name="文本框 10"/>
            <p:cNvSpPr txBox="1"/>
            <p:nvPr/>
          </p:nvSpPr>
          <p:spPr>
            <a:xfrm>
              <a:off x="6386013" y="1042670"/>
              <a:ext cx="1639267" cy="516465"/>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rPr>
                <a:t>后期计划</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12" name="矩形: 圆角 2"/>
            <p:cNvSpPr/>
            <p:nvPr/>
          </p:nvSpPr>
          <p:spPr>
            <a:xfrm>
              <a:off x="6096001" y="1042670"/>
              <a:ext cx="1823085" cy="510540"/>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sp>
        <p:nvSpPr>
          <p:cNvPr id="30" name="文本框 29"/>
          <p:cNvSpPr txBox="1"/>
          <p:nvPr/>
        </p:nvSpPr>
        <p:spPr>
          <a:xfrm>
            <a:off x="4584733" y="2598996"/>
            <a:ext cx="309880" cy="706755"/>
          </a:xfrm>
          <a:prstGeom prst="rect">
            <a:avLst/>
          </a:prstGeom>
          <a:noFill/>
        </p:spPr>
        <p:txBody>
          <a:bodyPr wrap="none" rtlCol="0">
            <a:spAutoFit/>
          </a:bodyPr>
          <a:lstStyle/>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prism isContent="1"/>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downRight)">
                                      <p:cBhvr>
                                        <p:cTn id="7" dur="500"/>
                                        <p:tgtEl>
                                          <p:spTgt spid="9"/>
                                        </p:tgtEl>
                                      </p:cBhvr>
                                    </p:animEffect>
                                  </p:childTnLst>
                                </p:cTn>
                              </p:par>
                              <p:par>
                                <p:cTn id="8" presetID="23" presetClass="entr" presetSubtype="32"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ppt_w</p:attrName>
                                        </p:attrNameLst>
                                      </p:cBhvr>
                                      <p:tavLst>
                                        <p:tav tm="0">
                                          <p:val>
                                            <p:strVal val="4*#ppt_w"/>
                                          </p:val>
                                        </p:tav>
                                        <p:tav tm="100000">
                                          <p:val>
                                            <p:strVal val="#ppt_w"/>
                                          </p:val>
                                        </p:tav>
                                      </p:tavLst>
                                    </p:anim>
                                    <p:anim calcmode="lin" valueType="num">
                                      <p:cBhvr>
                                        <p:cTn id="11" dur="500" fill="hold"/>
                                        <p:tgtEl>
                                          <p:spTgt spid="10"/>
                                        </p:tgtEl>
                                        <p:attrNameLst>
                                          <p:attrName>ppt_h</p:attrName>
                                        </p:attrNameLst>
                                      </p:cBhvr>
                                      <p:tavLst>
                                        <p:tav tm="0">
                                          <p:val>
                                            <p:strVal val="4*#ppt_h"/>
                                          </p:val>
                                        </p:tav>
                                        <p:tav tm="100000">
                                          <p:val>
                                            <p:strVal val="#ppt_h"/>
                                          </p:val>
                                        </p:tav>
                                      </p:tavLst>
                                    </p:anim>
                                  </p:childTnLst>
                                </p:cTn>
                              </p:par>
                              <p:par>
                                <p:cTn id="12" presetID="23" presetClass="entr" presetSubtype="32" fill="hold" grpId="0" nodeType="withEffect">
                                  <p:stCondLst>
                                    <p:cond delay="250"/>
                                  </p:stCondLst>
                                  <p:childTnLst>
                                    <p:set>
                                      <p:cBhvr>
                                        <p:cTn id="13" dur="1" fill="hold">
                                          <p:stCondLst>
                                            <p:cond delay="0"/>
                                          </p:stCondLst>
                                        </p:cTn>
                                        <p:tgtEl>
                                          <p:spTgt spid="19"/>
                                        </p:tgtEl>
                                        <p:attrNameLst>
                                          <p:attrName>style.visibility</p:attrName>
                                        </p:attrNameLst>
                                      </p:cBhvr>
                                      <p:to>
                                        <p:strVal val="visible"/>
                                      </p:to>
                                    </p:set>
                                    <p:anim calcmode="lin" valueType="num">
                                      <p:cBhvr>
                                        <p:cTn id="14" dur="500" fill="hold"/>
                                        <p:tgtEl>
                                          <p:spTgt spid="19"/>
                                        </p:tgtEl>
                                        <p:attrNameLst>
                                          <p:attrName>ppt_w</p:attrName>
                                        </p:attrNameLst>
                                      </p:cBhvr>
                                      <p:tavLst>
                                        <p:tav tm="0">
                                          <p:val>
                                            <p:strVal val="4*#ppt_w"/>
                                          </p:val>
                                        </p:tav>
                                        <p:tav tm="100000">
                                          <p:val>
                                            <p:strVal val="#ppt_w"/>
                                          </p:val>
                                        </p:tav>
                                      </p:tavLst>
                                    </p:anim>
                                    <p:anim calcmode="lin" valueType="num">
                                      <p:cBhvr>
                                        <p:cTn id="15" dur="500" fill="hold"/>
                                        <p:tgtEl>
                                          <p:spTgt spid="19"/>
                                        </p:tgtEl>
                                        <p:attrNameLst>
                                          <p:attrName>ppt_h</p:attrName>
                                        </p:attrNameLst>
                                      </p:cBhvr>
                                      <p:tavLst>
                                        <p:tav tm="0">
                                          <p:val>
                                            <p:strVal val="4*#ppt_h"/>
                                          </p:val>
                                        </p:tav>
                                        <p:tav tm="100000">
                                          <p:val>
                                            <p:strVal val="#ppt_h"/>
                                          </p:val>
                                        </p:tav>
                                      </p:tavLst>
                                    </p:anim>
                                  </p:childTnLst>
                                </p:cTn>
                              </p:par>
                              <p:par>
                                <p:cTn id="16" presetID="23" presetClass="entr" presetSubtype="32" fill="hold" grpId="0" nodeType="withEffect">
                                  <p:stCondLst>
                                    <p:cond delay="500"/>
                                  </p:stCondLst>
                                  <p:childTnLst>
                                    <p:set>
                                      <p:cBhvr>
                                        <p:cTn id="17" dur="1" fill="hold">
                                          <p:stCondLst>
                                            <p:cond delay="0"/>
                                          </p:stCondLst>
                                        </p:cTn>
                                        <p:tgtEl>
                                          <p:spTgt spid="21"/>
                                        </p:tgtEl>
                                        <p:attrNameLst>
                                          <p:attrName>style.visibility</p:attrName>
                                        </p:attrNameLst>
                                      </p:cBhvr>
                                      <p:to>
                                        <p:strVal val="visible"/>
                                      </p:to>
                                    </p:set>
                                    <p:anim calcmode="lin" valueType="num">
                                      <p:cBhvr>
                                        <p:cTn id="18" dur="500" fill="hold"/>
                                        <p:tgtEl>
                                          <p:spTgt spid="21"/>
                                        </p:tgtEl>
                                        <p:attrNameLst>
                                          <p:attrName>ppt_w</p:attrName>
                                        </p:attrNameLst>
                                      </p:cBhvr>
                                      <p:tavLst>
                                        <p:tav tm="0">
                                          <p:val>
                                            <p:strVal val="4*#ppt_w"/>
                                          </p:val>
                                        </p:tav>
                                        <p:tav tm="100000">
                                          <p:val>
                                            <p:strVal val="#ppt_w"/>
                                          </p:val>
                                        </p:tav>
                                      </p:tavLst>
                                    </p:anim>
                                    <p:anim calcmode="lin" valueType="num">
                                      <p:cBhvr>
                                        <p:cTn id="19" dur="500" fill="hold"/>
                                        <p:tgtEl>
                                          <p:spTgt spid="21"/>
                                        </p:tgtEl>
                                        <p:attrNameLst>
                                          <p:attrName>ppt_h</p:attrName>
                                        </p:attrNameLst>
                                      </p:cBhvr>
                                      <p:tavLst>
                                        <p:tav tm="0">
                                          <p:val>
                                            <p:strVal val="4*#ppt_h"/>
                                          </p:val>
                                        </p:tav>
                                        <p:tav tm="100000">
                                          <p:val>
                                            <p:strVal val="#ppt_h"/>
                                          </p:val>
                                        </p:tav>
                                      </p:tavLst>
                                    </p:anim>
                                  </p:childTnLst>
                                </p:cTn>
                              </p:par>
                              <p:par>
                                <p:cTn id="20" presetID="23" presetClass="entr" presetSubtype="32" fill="hold" grpId="0" nodeType="withEffect">
                                  <p:stCondLst>
                                    <p:cond delay="75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strVal val="4*#ppt_w"/>
                                          </p:val>
                                        </p:tav>
                                        <p:tav tm="100000">
                                          <p:val>
                                            <p:strVal val="#ppt_w"/>
                                          </p:val>
                                        </p:tav>
                                      </p:tavLst>
                                    </p:anim>
                                    <p:anim calcmode="lin" valueType="num">
                                      <p:cBhvr>
                                        <p:cTn id="23" dur="500" fill="hold"/>
                                        <p:tgtEl>
                                          <p:spTgt spid="22"/>
                                        </p:tgtEl>
                                        <p:attrNameLst>
                                          <p:attrName>ppt_h</p:attrName>
                                        </p:attrNameLst>
                                      </p:cBhvr>
                                      <p:tavLst>
                                        <p:tav tm="0">
                                          <p:val>
                                            <p:strVal val="4*#ppt_h"/>
                                          </p:val>
                                        </p:tav>
                                        <p:tav tm="100000">
                                          <p:val>
                                            <p:strVal val="#ppt_h"/>
                                          </p:val>
                                        </p:tav>
                                      </p:tavLst>
                                    </p:anim>
                                  </p:childTnLst>
                                </p:cTn>
                              </p:par>
                            </p:childTnLst>
                          </p:cTn>
                        </p:par>
                        <p:par>
                          <p:cTn id="24" fill="hold">
                            <p:stCondLst>
                              <p:cond delay="500"/>
                            </p:stCondLst>
                            <p:childTnLst>
                              <p:par>
                                <p:cTn id="25" presetID="8" presetClass="emph" presetSubtype="0" repeatCount="indefinite" fill="hold" grpId="1" nodeType="afterEffect">
                                  <p:stCondLst>
                                    <p:cond delay="0"/>
                                  </p:stCondLst>
                                  <p:childTnLst>
                                    <p:animRot by="21600000">
                                      <p:cBhvr>
                                        <p:cTn id="26" dur="2000" fill="hold"/>
                                        <p:tgtEl>
                                          <p:spTgt spid="10"/>
                                        </p:tgtEl>
                                        <p:attrNameLst>
                                          <p:attrName>r</p:attrName>
                                        </p:attrNameLst>
                                      </p:cBhvr>
                                    </p:animRot>
                                  </p:childTnLst>
                                </p:cTn>
                              </p:par>
                              <p:par>
                                <p:cTn id="27" presetID="8" presetClass="emph" presetSubtype="0" repeatCount="indefinite" fill="hold" grpId="1" nodeType="withEffect">
                                  <p:stCondLst>
                                    <p:cond delay="100"/>
                                  </p:stCondLst>
                                  <p:childTnLst>
                                    <p:animRot by="21600000">
                                      <p:cBhvr>
                                        <p:cTn id="28" dur="2000" fill="hold"/>
                                        <p:tgtEl>
                                          <p:spTgt spid="19"/>
                                        </p:tgtEl>
                                        <p:attrNameLst>
                                          <p:attrName>r</p:attrName>
                                        </p:attrNameLst>
                                      </p:cBhvr>
                                    </p:animRot>
                                  </p:childTnLst>
                                </p:cTn>
                              </p:par>
                              <p:par>
                                <p:cTn id="29" presetID="8" presetClass="emph" presetSubtype="0" repeatCount="indefinite" fill="hold" grpId="1" nodeType="withEffect">
                                  <p:stCondLst>
                                    <p:cond delay="200"/>
                                  </p:stCondLst>
                                  <p:childTnLst>
                                    <p:animRot by="21600000">
                                      <p:cBhvr>
                                        <p:cTn id="30" dur="2000" fill="hold"/>
                                        <p:tgtEl>
                                          <p:spTgt spid="21"/>
                                        </p:tgtEl>
                                        <p:attrNameLst>
                                          <p:attrName>r</p:attrName>
                                        </p:attrNameLst>
                                      </p:cBhvr>
                                    </p:animRot>
                                  </p:childTnLst>
                                </p:cTn>
                              </p:par>
                              <p:par>
                                <p:cTn id="31" presetID="8" presetClass="emph" presetSubtype="0" repeatCount="indefinite" fill="hold" grpId="1" nodeType="withEffect">
                                  <p:stCondLst>
                                    <p:cond delay="300"/>
                                  </p:stCondLst>
                                  <p:childTnLst>
                                    <p:animRot by="21600000">
                                      <p:cBhvr>
                                        <p:cTn id="32" dur="2000" fill="hold"/>
                                        <p:tgtEl>
                                          <p:spTgt spid="22"/>
                                        </p:tgtEl>
                                        <p:attrNameLst>
                                          <p:attrName>r</p:attrName>
                                        </p:attrNameLst>
                                      </p:cBhvr>
                                    </p:animRot>
                                  </p:childTnLst>
                                </p:cTn>
                              </p:par>
                              <p:par>
                                <p:cTn id="33" presetID="3" presetClass="entr" presetSubtype="10"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blinds(horizontal)">
                                      <p:cBhvr>
                                        <p:cTn id="35" dur="500"/>
                                        <p:tgtEl>
                                          <p:spTgt spid="17"/>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wipe(left)">
                                      <p:cBhvr>
                                        <p:cTn id="38" dur="500"/>
                                        <p:tgtEl>
                                          <p:spTgt spid="46"/>
                                        </p:tgtEl>
                                      </p:cBhvr>
                                    </p:animEffect>
                                  </p:childTnLst>
                                </p:cTn>
                              </p:par>
                              <p:par>
                                <p:cTn id="39" presetID="22" presetClass="entr" presetSubtype="2" fill="hold" grpId="0" nodeType="with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wipe(right)">
                                      <p:cBhvr>
                                        <p:cTn id="41" dur="500"/>
                                        <p:tgtEl>
                                          <p:spTgt spid="49"/>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500"/>
                                        <p:tgtEl>
                                          <p:spTgt spid="47"/>
                                        </p:tgtEl>
                                      </p:cBhvr>
                                    </p:animEffect>
                                  </p:childTnLst>
                                </p:cTn>
                              </p:par>
                              <p:par>
                                <p:cTn id="45" presetID="22" presetClass="entr" presetSubtype="2"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wipe(right)">
                                      <p:cBhvr>
                                        <p:cTn id="4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9" grpId="0" animBg="1"/>
      <p:bldP spid="19" grpId="1" animBg="1"/>
      <p:bldP spid="21" grpId="0" animBg="1"/>
      <p:bldP spid="21" grpId="1" animBg="1"/>
      <p:bldP spid="22" grpId="0" animBg="1"/>
      <p:bldP spid="22" grpId="1" animBg="1"/>
      <p:bldP spid="46" grpId="0"/>
      <p:bldP spid="47" grpId="0"/>
      <p:bldP spid="48" grpId="0"/>
      <p:bldP spid="4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A_图片 36"/>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2075180" y="1367790"/>
            <a:ext cx="792480" cy="792480"/>
          </a:xfrm>
          <a:prstGeom prst="rect">
            <a:avLst/>
          </a:prstGeom>
        </p:spPr>
      </p:pic>
      <p:sp>
        <p:nvSpPr>
          <p:cNvPr id="71" name="文本框 70"/>
          <p:cNvSpPr txBox="1"/>
          <p:nvPr/>
        </p:nvSpPr>
        <p:spPr>
          <a:xfrm>
            <a:off x="3248025" y="1367790"/>
            <a:ext cx="7103745" cy="4769485"/>
          </a:xfrm>
          <a:prstGeom prst="rect">
            <a:avLst/>
          </a:prstGeom>
          <a:noFill/>
        </p:spPr>
        <p:txBody>
          <a:bodyPr wrap="square" rtlCol="0">
            <a:spAutoFit/>
          </a:bodyPr>
          <a:lstStyle/>
          <a:p>
            <a:r>
              <a:rPr lang="zh-CN" altLang="en-US" sz="2800" u="sng" dirty="0">
                <a:solidFill>
                  <a:schemeClr val="bg1"/>
                </a:solidFill>
                <a:latin typeface="思源黑体 CN Light" panose="020B0300000000000000" pitchFamily="34" charset="-122"/>
                <a:ea typeface="思源黑体 CN Light" panose="020B0300000000000000" pitchFamily="34" charset="-122"/>
              </a:rPr>
              <a:t>对于有些问题，队友之间想法不一致</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小组进行投票，或者在一定方面听取他人的意见，再进行协商。</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endParaRPr lang="zh-CN" altLang="en-US" sz="2800" dirty="0">
              <a:solidFill>
                <a:schemeClr val="bg1"/>
              </a:solidFill>
              <a:latin typeface="思源黑体 CN Light" panose="020B0300000000000000" pitchFamily="34" charset="-122"/>
              <a:ea typeface="思源黑体 CN Light" panose="020B0300000000000000" pitchFamily="34" charset="-122"/>
            </a:endParaRPr>
          </a:p>
          <a:p>
            <a:r>
              <a:rPr lang="zh-CN" altLang="en-US" sz="2800" u="sng" dirty="0">
                <a:solidFill>
                  <a:schemeClr val="bg1"/>
                </a:solidFill>
                <a:latin typeface="思源黑体 CN Light" panose="020B0300000000000000" pitchFamily="34" charset="-122"/>
                <a:ea typeface="思源黑体 CN Light" panose="020B0300000000000000" pitchFamily="34" charset="-122"/>
              </a:rPr>
              <a:t>创作者和粉丝是否是两个相互独立的参与者？</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经过小组的讨论，我们认为分享视频的时候，用户的角色发生了变化，不同于浏览视频粉丝</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4991735" y="452120"/>
            <a:ext cx="2601595" cy="521970"/>
            <a:chOff x="6143350" y="1036320"/>
            <a:chExt cx="1385632" cy="521970"/>
          </a:xfrm>
        </p:grpSpPr>
        <p:sp>
          <p:nvSpPr>
            <p:cNvPr id="2" name="文本框 1"/>
            <p:cNvSpPr txBox="1"/>
            <p:nvPr/>
          </p:nvSpPr>
          <p:spPr>
            <a:xfrm>
              <a:off x="6233313" y="1036320"/>
              <a:ext cx="1295669"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sym typeface="+mn-ea"/>
                </a:rPr>
                <a:t>遇到的问题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5" name="PA_组合 65"/>
          <p:cNvGrpSpPr/>
          <p:nvPr>
            <p:custDataLst>
              <p:tags r:id="rId3"/>
            </p:custDataLst>
          </p:nvPr>
        </p:nvGrpSpPr>
        <p:grpSpPr>
          <a:xfrm>
            <a:off x="2168525" y="2554605"/>
            <a:ext cx="606425" cy="608965"/>
            <a:chOff x="4937790" y="2126239"/>
            <a:chExt cx="2313554" cy="2313554"/>
          </a:xfrm>
        </p:grpSpPr>
        <p:sp>
          <p:nvSpPr>
            <p:cNvPr id="6" name="椭圆 5"/>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grpSp>
        <p:nvGrpSpPr>
          <p:cNvPr id="8" name="PA_组合 65"/>
          <p:cNvGrpSpPr/>
          <p:nvPr>
            <p:custDataLst>
              <p:tags r:id="rId5"/>
            </p:custDataLst>
          </p:nvPr>
        </p:nvGrpSpPr>
        <p:grpSpPr>
          <a:xfrm>
            <a:off x="2168525" y="5252720"/>
            <a:ext cx="606425" cy="608965"/>
            <a:chOff x="4937790" y="2126239"/>
            <a:chExt cx="2313554" cy="2313554"/>
          </a:xfrm>
        </p:grpSpPr>
        <p:sp>
          <p:nvSpPr>
            <p:cNvPr id="9" name="椭圆 8"/>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pic>
        <p:nvPicPr>
          <p:cNvPr id="11" name="PA_图片 36"/>
          <p:cNvPicPr>
            <a:picLocks noChangeAspect="1"/>
          </p:cNvPicPr>
          <p:nvPr>
            <p:custDataLst>
              <p:tags r:id="rId6"/>
            </p:custDataLst>
          </p:nvPr>
        </p:nvPicPr>
        <p:blipFill>
          <a:blip r:embed="rId2">
            <a:extLst>
              <a:ext uri="{28A0092B-C50C-407E-A947-70E740481C1C}">
                <a14:useLocalDpi xmlns:a14="http://schemas.microsoft.com/office/drawing/2010/main" val="0"/>
              </a:ext>
            </a:extLst>
          </a:blip>
          <a:stretch>
            <a:fillRect/>
          </a:stretch>
        </p:blipFill>
        <p:spPr>
          <a:xfrm>
            <a:off x="2075180" y="3921125"/>
            <a:ext cx="792480" cy="792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blinds(horizontal)">
                                      <p:cBhvr>
                                        <p:cTn id="10" dur="500"/>
                                        <p:tgtEl>
                                          <p:spTgt spid="37"/>
                                        </p:tgtEl>
                                      </p:cBhvr>
                                    </p:animEffect>
                                  </p:childTnLst>
                                </p:cTn>
                              </p:par>
                              <p:par>
                                <p:cTn id="11" presetID="23" presetClass="entr" presetSubtype="272"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strVal val="2/3*#ppt_w"/>
                                          </p:val>
                                        </p:tav>
                                        <p:tav tm="100000">
                                          <p:val>
                                            <p:strVal val="#ppt_w"/>
                                          </p:val>
                                        </p:tav>
                                      </p:tavLst>
                                    </p:anim>
                                    <p:anim calcmode="lin" valueType="num">
                                      <p:cBhvr>
                                        <p:cTn id="14" dur="500" fill="hold"/>
                                        <p:tgtEl>
                                          <p:spTgt spid="5"/>
                                        </p:tgtEl>
                                        <p:attrNameLst>
                                          <p:attrName>ppt_h</p:attrName>
                                        </p:attrNameLst>
                                      </p:cBhvr>
                                      <p:tavLst>
                                        <p:tav tm="0">
                                          <p:val>
                                            <p:strVal val="2/3*#ppt_h"/>
                                          </p:val>
                                        </p:tav>
                                        <p:tav tm="100000">
                                          <p:val>
                                            <p:strVal val="#ppt_h"/>
                                          </p:val>
                                        </p:tav>
                                      </p:tavLst>
                                    </p:anim>
                                  </p:childTnLst>
                                </p:cTn>
                              </p:par>
                              <p:par>
                                <p:cTn id="15" presetID="3" presetClass="entr" presetSubtype="1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par>
                                <p:cTn id="18" presetID="23" presetClass="entr" presetSubtype="272"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strVal val="2/3*#ppt_w"/>
                                          </p:val>
                                        </p:tav>
                                        <p:tav tm="100000">
                                          <p:val>
                                            <p:strVal val="#ppt_w"/>
                                          </p:val>
                                        </p:tav>
                                      </p:tavLst>
                                    </p:anim>
                                    <p:anim calcmode="lin" valueType="num">
                                      <p:cBhvr>
                                        <p:cTn id="21" dur="500" fill="hold"/>
                                        <p:tgtEl>
                                          <p:spTgt spid="8"/>
                                        </p:tgtEl>
                                        <p:attrNameLst>
                                          <p:attrName>ppt_h</p:attrName>
                                        </p:attrNameLst>
                                      </p:cBhvr>
                                      <p:tavLst>
                                        <p:tav tm="0">
                                          <p:val>
                                            <p:strVal val="2/3*#ppt_h"/>
                                          </p:val>
                                        </p:tav>
                                        <p:tav tm="100000">
                                          <p:val>
                                            <p:strVal val="#ppt_h"/>
                                          </p:val>
                                        </p:tav>
                                      </p:tavLst>
                                    </p:anim>
                                  </p:childTnLst>
                                </p:cTn>
                              </p:par>
                            </p:childTnLst>
                          </p:cTn>
                        </p:par>
                        <p:par>
                          <p:cTn id="22" fill="hold">
                            <p:stCondLst>
                              <p:cond delay="500"/>
                            </p:stCondLst>
                            <p:childTnLst>
                              <p:par>
                                <p:cTn id="23" presetID="22" presetClass="entr" presetSubtype="1" fill="hold" grpId="3" nodeType="afterEffect">
                                  <p:stCondLst>
                                    <p:cond delay="0"/>
                                  </p:stCondLst>
                                  <p:childTnLst>
                                    <p:set>
                                      <p:cBhvr>
                                        <p:cTn id="24" dur="1" fill="hold">
                                          <p:stCondLst>
                                            <p:cond delay="0"/>
                                          </p:stCondLst>
                                        </p:cTn>
                                        <p:tgtEl>
                                          <p:spTgt spid="71"/>
                                        </p:tgtEl>
                                        <p:attrNameLst>
                                          <p:attrName>style.visibility</p:attrName>
                                        </p:attrNameLst>
                                      </p:cBhvr>
                                      <p:to>
                                        <p:strVal val="visible"/>
                                      </p:to>
                                    </p:set>
                                    <p:animEffect transition="in" filter="wipe(up)">
                                      <p:cBhvr>
                                        <p:cTn id="25"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71" grpId="2"/>
      <p:bldP spid="71" grpId="3"/>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A_图片 36"/>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863090" y="1475105"/>
            <a:ext cx="792480" cy="792480"/>
          </a:xfrm>
          <a:prstGeom prst="rect">
            <a:avLst/>
          </a:prstGeom>
        </p:spPr>
      </p:pic>
      <p:sp>
        <p:nvSpPr>
          <p:cNvPr id="71" name="文本框 70"/>
          <p:cNvSpPr txBox="1"/>
          <p:nvPr/>
        </p:nvSpPr>
        <p:spPr>
          <a:xfrm>
            <a:off x="2655570" y="1475105"/>
            <a:ext cx="8404860" cy="4707890"/>
          </a:xfrm>
          <a:prstGeom prst="rect">
            <a:avLst/>
          </a:prstGeom>
          <a:noFill/>
        </p:spPr>
        <p:txBody>
          <a:bodyPr wrap="square" rtlCol="0">
            <a:spAutoFit/>
          </a:bodyPr>
          <a:lstStyle/>
          <a:p>
            <a:r>
              <a:rPr lang="zh-CN" altLang="en-US" sz="2000" dirty="0">
                <a:solidFill>
                  <a:schemeClr val="bg1"/>
                </a:solidFill>
                <a:latin typeface="思源黑体 CN Light" panose="020B0300000000000000" pitchFamily="34" charset="-122"/>
                <a:ea typeface="思源黑体 CN Light" panose="020B0300000000000000" pitchFamily="34" charset="-122"/>
              </a:rPr>
              <a:t>在确定参与者时，我们对于浏览视频的参与者是否应该命名为粉丝，以及对粉丝看视频的用况命名究竟是浏览还是观看的问题。</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dirty="0">
                <a:solidFill>
                  <a:schemeClr val="bg1"/>
                </a:solidFill>
                <a:latin typeface="思源黑体 CN Light" panose="020B0300000000000000" pitchFamily="34" charset="-122"/>
                <a:ea typeface="思源黑体 CN Light" panose="020B0300000000000000" pitchFamily="34" charset="-122"/>
              </a:rPr>
              <a:t>问同学，参考《</a:t>
            </a:r>
            <a:r>
              <a:rPr lang="en-US" altLang="zh-CN" sz="2000" dirty="0">
                <a:solidFill>
                  <a:schemeClr val="bg1"/>
                </a:solidFill>
                <a:latin typeface="思源黑体 CN Light" panose="020B0300000000000000" pitchFamily="34" charset="-122"/>
                <a:ea typeface="思源黑体 CN Light" panose="020B0300000000000000" pitchFamily="34" charset="-122"/>
              </a:rPr>
              <a:t>UML</a:t>
            </a:r>
            <a:r>
              <a:rPr lang="zh-CN" altLang="en-US" sz="2000" dirty="0">
                <a:solidFill>
                  <a:schemeClr val="bg1"/>
                </a:solidFill>
                <a:latin typeface="思源黑体 CN Light" panose="020B0300000000000000" pitchFamily="34" charset="-122"/>
                <a:ea typeface="思源黑体 CN Light" panose="020B0300000000000000" pitchFamily="34" charset="-122"/>
              </a:rPr>
              <a:t>面向对象建模与设计</a:t>
            </a:r>
            <a:r>
              <a:rPr lang="zh-CN" altLang="en-US" sz="2000" dirty="0">
                <a:solidFill>
                  <a:schemeClr val="bg1"/>
                </a:solidFill>
                <a:latin typeface="思源黑体 CN Light" panose="020B0300000000000000" pitchFamily="34" charset="-122"/>
                <a:ea typeface="思源黑体 CN Light" panose="020B0300000000000000" pitchFamily="34" charset="-122"/>
              </a:rPr>
              <a:t>》，课件，确定用户看视频并不会细看，与观看有着明显的区别，至于参与者粉丝的确定我们依然在思考能否用更合适的名称代替。</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000" u="sng" dirty="0">
                <a:solidFill>
                  <a:schemeClr val="bg1"/>
                </a:solidFill>
                <a:latin typeface="思源黑体 CN Light" panose="020B0300000000000000" pitchFamily="34" charset="-122"/>
                <a:ea typeface="思源黑体 CN Light" panose="020B0300000000000000" pitchFamily="34" charset="-122"/>
                <a:sym typeface="+mn-ea"/>
              </a:rPr>
              <a:t>在编写用况文档时，纠结分享视频到底该不该作为一个单独的用况，以及</a:t>
            </a:r>
            <a:endParaRPr lang="zh-CN" altLang="en-US" sz="2000" u="sng" dirty="0">
              <a:solidFill>
                <a:schemeClr val="bg1"/>
              </a:solidFill>
              <a:latin typeface="思源黑体 CN Light" panose="020B0300000000000000" pitchFamily="34" charset="-122"/>
              <a:ea typeface="思源黑体 CN Light" panose="020B0300000000000000" pitchFamily="34" charset="-122"/>
              <a:sym typeface="+mn-ea"/>
            </a:endParaRPr>
          </a:p>
          <a:p>
            <a:r>
              <a:rPr lang="zh-CN" altLang="en-US" sz="2000" u="sng" dirty="0">
                <a:solidFill>
                  <a:schemeClr val="bg1"/>
                </a:solidFill>
                <a:latin typeface="思源黑体 CN Light" panose="020B0300000000000000" pitchFamily="34" charset="-122"/>
                <a:ea typeface="思源黑体 CN Light" panose="020B0300000000000000" pitchFamily="34" charset="-122"/>
                <a:sym typeface="+mn-ea"/>
              </a:rPr>
              <a:t>分享视频的参与者与浏览视频的参与者能否相同？</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pPr fontAlgn="auto">
              <a:lnSpc>
                <a:spcPct val="150000"/>
              </a:lnSpc>
            </a:pPr>
            <a:r>
              <a:rPr lang="zh-CN" altLang="en-US" sz="2000" dirty="0">
                <a:solidFill>
                  <a:schemeClr val="bg1"/>
                </a:solidFill>
                <a:latin typeface="思源黑体 CN Light" panose="020B0300000000000000" pitchFamily="34" charset="-122"/>
                <a:ea typeface="思源黑体 CN Light" panose="020B0300000000000000" pitchFamily="34" charset="-122"/>
                <a:sym typeface="+mn-ea"/>
              </a:rPr>
              <a:t>经过小组的讨论，我们考虑到将分享视频独立出来过后，依旧有价值。以及分享与浏览会使参与者的角色发生变化，我们将两者独立出来。</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4991735" y="452120"/>
            <a:ext cx="2601595" cy="521970"/>
            <a:chOff x="6143350" y="1036320"/>
            <a:chExt cx="1385632" cy="521970"/>
          </a:xfrm>
        </p:grpSpPr>
        <p:sp>
          <p:nvSpPr>
            <p:cNvPr id="2" name="文本框 1"/>
            <p:cNvSpPr txBox="1"/>
            <p:nvPr/>
          </p:nvSpPr>
          <p:spPr>
            <a:xfrm>
              <a:off x="6233313" y="1036320"/>
              <a:ext cx="1295669"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sym typeface="+mn-ea"/>
                </a:rPr>
                <a:t>遇到的问题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grpSp>
        <p:nvGrpSpPr>
          <p:cNvPr id="5" name="PA_组合 65"/>
          <p:cNvGrpSpPr/>
          <p:nvPr>
            <p:custDataLst>
              <p:tags r:id="rId3"/>
            </p:custDataLst>
          </p:nvPr>
        </p:nvGrpSpPr>
        <p:grpSpPr>
          <a:xfrm>
            <a:off x="1955800" y="2574290"/>
            <a:ext cx="606425" cy="642620"/>
            <a:chOff x="4937790" y="2126239"/>
            <a:chExt cx="2313554" cy="2313554"/>
          </a:xfrm>
        </p:grpSpPr>
        <p:sp>
          <p:nvSpPr>
            <p:cNvPr id="6" name="椭圆 5"/>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pic>
        <p:nvPicPr>
          <p:cNvPr id="12" name="PA_图片 36"/>
          <p:cNvPicPr>
            <a:picLocks noChangeAspect="1"/>
          </p:cNvPicPr>
          <p:nvPr>
            <p:custDataLst>
              <p:tags r:id="rId5"/>
            </p:custDataLst>
          </p:nvPr>
        </p:nvPicPr>
        <p:blipFill>
          <a:blip r:embed="rId2">
            <a:extLst>
              <a:ext uri="{28A0092B-C50C-407E-A947-70E740481C1C}">
                <a14:useLocalDpi xmlns:a14="http://schemas.microsoft.com/office/drawing/2010/main" val="0"/>
              </a:ext>
            </a:extLst>
          </a:blip>
          <a:stretch>
            <a:fillRect/>
          </a:stretch>
        </p:blipFill>
        <p:spPr>
          <a:xfrm>
            <a:off x="1863090" y="3847465"/>
            <a:ext cx="792480" cy="792480"/>
          </a:xfrm>
          <a:prstGeom prst="rect">
            <a:avLst/>
          </a:prstGeom>
        </p:spPr>
      </p:pic>
      <p:grpSp>
        <p:nvGrpSpPr>
          <p:cNvPr id="13" name="PA_组合 65"/>
          <p:cNvGrpSpPr/>
          <p:nvPr>
            <p:custDataLst>
              <p:tags r:id="rId6"/>
            </p:custDataLst>
          </p:nvPr>
        </p:nvGrpSpPr>
        <p:grpSpPr>
          <a:xfrm>
            <a:off x="1956435" y="5025390"/>
            <a:ext cx="606425" cy="642620"/>
            <a:chOff x="4937790" y="2126239"/>
            <a:chExt cx="2313554" cy="2313554"/>
          </a:xfrm>
        </p:grpSpPr>
        <p:sp>
          <p:nvSpPr>
            <p:cNvPr id="14" name="椭圆 13"/>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5" name="图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1000"/>
                            </p:stCondLst>
                            <p:childTnLst>
                              <p:par>
                                <p:cTn id="15" presetID="23" presetClass="entr" presetSubtype="272" fill="hold" nodeType="afterEffect">
                                  <p:stCondLst>
                                    <p:cond delay="50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strVal val="2/3*#ppt_w"/>
                                          </p:val>
                                        </p:tav>
                                        <p:tav tm="100000">
                                          <p:val>
                                            <p:strVal val="#ppt_w"/>
                                          </p:val>
                                        </p:tav>
                                      </p:tavLst>
                                    </p:anim>
                                    <p:anim calcmode="lin" valueType="num">
                                      <p:cBhvr>
                                        <p:cTn id="18" dur="500" fill="hold"/>
                                        <p:tgtEl>
                                          <p:spTgt spid="5"/>
                                        </p:tgtEl>
                                        <p:attrNameLst>
                                          <p:attrName>ppt_h</p:attrName>
                                        </p:attrNameLst>
                                      </p:cBhvr>
                                      <p:tavLst>
                                        <p:tav tm="0">
                                          <p:val>
                                            <p:strVal val="2/3*#ppt_h"/>
                                          </p:val>
                                        </p:tav>
                                        <p:tav tm="100000">
                                          <p:val>
                                            <p:strVal val="#ppt_h"/>
                                          </p:val>
                                        </p:tav>
                                      </p:tavLst>
                                    </p:anim>
                                  </p:childTnLst>
                                </p:cTn>
                              </p:par>
                            </p:childTnLst>
                          </p:cTn>
                        </p:par>
                        <p:par>
                          <p:cTn id="19" fill="hold">
                            <p:stCondLst>
                              <p:cond delay="2000"/>
                            </p:stCondLst>
                            <p:childTnLst>
                              <p:par>
                                <p:cTn id="20" presetID="22" presetClass="entr" presetSubtype="1" fill="hold" grpId="3" nodeType="after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up)">
                                      <p:cBhvr>
                                        <p:cTn id="22" dur="500"/>
                                        <p:tgtEl>
                                          <p:spTgt spid="71"/>
                                        </p:tgtEl>
                                      </p:cBhvr>
                                    </p:animEffect>
                                  </p:childTnLst>
                                </p:cTn>
                              </p:par>
                            </p:childTnLst>
                          </p:cTn>
                        </p:par>
                        <p:par>
                          <p:cTn id="23" fill="hold">
                            <p:stCondLst>
                              <p:cond delay="2500"/>
                            </p:stCondLst>
                            <p:childTnLst>
                              <p:par>
                                <p:cTn id="24" presetID="53" presetClass="entr" presetSubtype="16" fill="hold" nodeType="after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p:cTn id="26" dur="500" fill="hold"/>
                                        <p:tgtEl>
                                          <p:spTgt spid="12"/>
                                        </p:tgtEl>
                                        <p:attrNameLst>
                                          <p:attrName>ppt_w</p:attrName>
                                        </p:attrNameLst>
                                      </p:cBhvr>
                                      <p:tavLst>
                                        <p:tav tm="0">
                                          <p:val>
                                            <p:fltVal val="0"/>
                                          </p:val>
                                        </p:tav>
                                        <p:tav tm="100000">
                                          <p:val>
                                            <p:strVal val="#ppt_w"/>
                                          </p:val>
                                        </p:tav>
                                      </p:tavLst>
                                    </p:anim>
                                    <p:anim calcmode="lin" valueType="num">
                                      <p:cBhvr>
                                        <p:cTn id="27" dur="500" fill="hold"/>
                                        <p:tgtEl>
                                          <p:spTgt spid="12"/>
                                        </p:tgtEl>
                                        <p:attrNameLst>
                                          <p:attrName>ppt_h</p:attrName>
                                        </p:attrNameLst>
                                      </p:cBhvr>
                                      <p:tavLst>
                                        <p:tav tm="0">
                                          <p:val>
                                            <p:fltVal val="0"/>
                                          </p:val>
                                        </p:tav>
                                        <p:tav tm="100000">
                                          <p:val>
                                            <p:strVal val="#ppt_h"/>
                                          </p:val>
                                        </p:tav>
                                      </p:tavLst>
                                    </p:anim>
                                    <p:animEffect transition="in" filter="fade">
                                      <p:cBhvr>
                                        <p:cTn id="28" dur="500"/>
                                        <p:tgtEl>
                                          <p:spTgt spid="12"/>
                                        </p:tgtEl>
                                      </p:cBhvr>
                                    </p:animEffect>
                                  </p:childTnLst>
                                </p:cTn>
                              </p:par>
                            </p:childTnLst>
                          </p:cTn>
                        </p:par>
                        <p:par>
                          <p:cTn id="29" fill="hold">
                            <p:stCondLst>
                              <p:cond delay="3000"/>
                            </p:stCondLst>
                            <p:childTnLst>
                              <p:par>
                                <p:cTn id="30" presetID="23" presetClass="entr" presetSubtype="272" fill="hold" nodeType="afterEffect">
                                  <p:stCondLst>
                                    <p:cond delay="50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strVal val="2/3*#ppt_w"/>
                                          </p:val>
                                        </p:tav>
                                        <p:tav tm="100000">
                                          <p:val>
                                            <p:strVal val="#ppt_w"/>
                                          </p:val>
                                        </p:tav>
                                      </p:tavLst>
                                    </p:anim>
                                    <p:anim calcmode="lin" valueType="num">
                                      <p:cBhvr>
                                        <p:cTn id="33" dur="500" fill="hold"/>
                                        <p:tgtEl>
                                          <p:spTgt spid="13"/>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71" grpId="2"/>
      <p:bldP spid="71" grpId="3"/>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PA_直接连接符 26"/>
          <p:cNvCxnSpPr/>
          <p:nvPr>
            <p:custDataLst>
              <p:tags r:id="rId1"/>
            </p:custDataLst>
          </p:nvPr>
        </p:nvCxnSpPr>
        <p:spPr>
          <a:xfrm flipH="1">
            <a:off x="8955272" y="-1554480"/>
            <a:ext cx="1664768" cy="887951"/>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0" name="PA_直接连接符 27"/>
          <p:cNvCxnSpPr/>
          <p:nvPr>
            <p:custDataLst>
              <p:tags r:id="rId2"/>
            </p:custDataLst>
          </p:nvPr>
        </p:nvCxnSpPr>
        <p:spPr>
          <a:xfrm flipH="1">
            <a:off x="16441239" y="-1752600"/>
            <a:ext cx="1496852" cy="798388"/>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1" name="PA_直接连接符 28"/>
          <p:cNvCxnSpPr/>
          <p:nvPr>
            <p:custDataLst>
              <p:tags r:id="rId3"/>
            </p:custDataLst>
          </p:nvPr>
        </p:nvCxnSpPr>
        <p:spPr>
          <a:xfrm flipH="1">
            <a:off x="12711341" y="2905839"/>
            <a:ext cx="1805055" cy="962776"/>
          </a:xfrm>
          <a:prstGeom prst="line">
            <a:avLst/>
          </a:prstGeom>
          <a:ln w="15875" cap="rnd">
            <a:gradFill>
              <a:gsLst>
                <a:gs pos="49000">
                  <a:srgbClr val="215293">
                    <a:alpha val="77000"/>
                  </a:srgbClr>
                </a:gs>
                <a:gs pos="0">
                  <a:srgbClr val="1E4884">
                    <a:alpha val="13000"/>
                  </a:srgbClr>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2" name="PA_直接连接符 29"/>
          <p:cNvCxnSpPr/>
          <p:nvPr>
            <p:custDataLst>
              <p:tags r:id="rId4"/>
            </p:custDataLst>
          </p:nvPr>
        </p:nvCxnSpPr>
        <p:spPr>
          <a:xfrm flipH="1">
            <a:off x="13430247" y="1219200"/>
            <a:ext cx="1719602" cy="917198"/>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3" name="PA_直接连接符 30"/>
          <p:cNvCxnSpPr/>
          <p:nvPr>
            <p:custDataLst>
              <p:tags r:id="rId5"/>
            </p:custDataLst>
          </p:nvPr>
        </p:nvCxnSpPr>
        <p:spPr>
          <a:xfrm flipH="1">
            <a:off x="13241330" y="-1752600"/>
            <a:ext cx="1503329" cy="801843"/>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cxnSp>
        <p:nvCxnSpPr>
          <p:cNvPr id="14" name="PA_直接连接符 32"/>
          <p:cNvCxnSpPr/>
          <p:nvPr>
            <p:custDataLst>
              <p:tags r:id="rId6"/>
            </p:custDataLst>
          </p:nvPr>
        </p:nvCxnSpPr>
        <p:spPr>
          <a:xfrm flipH="1">
            <a:off x="16441238" y="1956388"/>
            <a:ext cx="1717510" cy="916082"/>
          </a:xfrm>
          <a:prstGeom prst="line">
            <a:avLst/>
          </a:prstGeom>
          <a:ln w="15875" cap="rnd">
            <a:gradFill>
              <a:gsLst>
                <a:gs pos="27000">
                  <a:srgbClr val="1F7691"/>
                </a:gs>
                <a:gs pos="0">
                  <a:srgbClr val="1E7590"/>
                </a:gs>
                <a:gs pos="100000">
                  <a:srgbClr val="2BB4CF">
                    <a:alpha val="77000"/>
                  </a:srgbClr>
                </a:gs>
              </a:gsLst>
              <a:lin ang="21594000" scaled="0"/>
            </a:gradFill>
          </a:ln>
        </p:spPr>
        <p:style>
          <a:lnRef idx="1">
            <a:schemeClr val="accent1"/>
          </a:lnRef>
          <a:fillRef idx="0">
            <a:schemeClr val="accent1"/>
          </a:fillRef>
          <a:effectRef idx="0">
            <a:schemeClr val="accent1"/>
          </a:effectRef>
          <a:fontRef idx="minor">
            <a:schemeClr val="tx1"/>
          </a:fontRef>
        </p:style>
      </p:cxnSp>
      <p:sp>
        <p:nvSpPr>
          <p:cNvPr id="7" name="任意多边形: 形状 6"/>
          <p:cNvSpPr/>
          <p:nvPr/>
        </p:nvSpPr>
        <p:spPr>
          <a:xfrm>
            <a:off x="-3264060" y="0"/>
            <a:ext cx="8137002" cy="6858000"/>
          </a:xfrm>
          <a:custGeom>
            <a:avLst/>
            <a:gdLst/>
            <a:ahLst/>
            <a:cxnLst/>
            <a:rect l="l" t="t" r="r" b="b"/>
            <a:pathLst>
              <a:path w="8137002" h="6858000">
                <a:moveTo>
                  <a:pt x="1714500" y="0"/>
                </a:moveTo>
                <a:lnTo>
                  <a:pt x="8137002" y="0"/>
                </a:lnTo>
                <a:lnTo>
                  <a:pt x="6630404" y="6026394"/>
                </a:lnTo>
                <a:lnTo>
                  <a:pt x="6630404" y="665261"/>
                </a:lnTo>
                <a:lnTo>
                  <a:pt x="5892774" y="665261"/>
                </a:lnTo>
                <a:cubicBezTo>
                  <a:pt x="5676403" y="1334046"/>
                  <a:pt x="5076464" y="1874973"/>
                  <a:pt x="4092958" y="2288046"/>
                </a:cubicBezTo>
                <a:lnTo>
                  <a:pt x="4092958" y="3232211"/>
                </a:lnTo>
                <a:cubicBezTo>
                  <a:pt x="4761742" y="2956830"/>
                  <a:pt x="5283001" y="2681448"/>
                  <a:pt x="5656733" y="2406067"/>
                </a:cubicBezTo>
                <a:cubicBezTo>
                  <a:pt x="5656733" y="3989511"/>
                  <a:pt x="5656733" y="5331997"/>
                  <a:pt x="5656733" y="6433523"/>
                </a:cubicBezTo>
                <a:lnTo>
                  <a:pt x="5656733" y="6858000"/>
                </a:lnTo>
                <a:lnTo>
                  <a:pt x="0" y="6858000"/>
                </a:lnTo>
                <a:close/>
              </a:path>
            </a:pathLst>
          </a:custGeom>
          <a:solidFill>
            <a:schemeClr val="tx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文本框 3"/>
          <p:cNvSpPr txBox="1"/>
          <p:nvPr/>
        </p:nvSpPr>
        <p:spPr>
          <a:xfrm>
            <a:off x="7222558" y="2135995"/>
            <a:ext cx="2926080" cy="1198880"/>
          </a:xfrm>
          <a:prstGeom prst="rect">
            <a:avLst/>
          </a:prstGeom>
          <a:noFill/>
        </p:spPr>
        <p:txBody>
          <a:bodyPr wrap="none" rtlCol="0">
            <a:spAutoFit/>
          </a:bodyPr>
          <a:lstStyle/>
          <a:p>
            <a:r>
              <a:rPr lang="zh-CN" altLang="en-US" sz="7200" dirty="0">
                <a:solidFill>
                  <a:schemeClr val="bg1"/>
                </a:solidFill>
                <a:latin typeface="思源黑体 CN Light" panose="020B0300000000000000" pitchFamily="34" charset="-122"/>
                <a:ea typeface="思源黑体 CN Light" panose="020B0300000000000000" pitchFamily="34" charset="-122"/>
              </a:rPr>
              <a:t>蒋富豪</a:t>
            </a:r>
            <a:endParaRPr lang="zh-CN" altLang="en-US" sz="7200" dirty="0">
              <a:solidFill>
                <a:schemeClr val="bg1"/>
              </a:solidFill>
              <a:latin typeface="思源黑体 CN Light" panose="020B0300000000000000" pitchFamily="34" charset="-122"/>
              <a:ea typeface="思源黑体 CN Light" panose="020B0300000000000000" pitchFamily="34" charset="-122"/>
            </a:endParaRPr>
          </a:p>
        </p:txBody>
      </p:sp>
      <p:sp>
        <p:nvSpPr>
          <p:cNvPr id="8" name="文本框 7"/>
          <p:cNvSpPr txBox="1"/>
          <p:nvPr/>
        </p:nvSpPr>
        <p:spPr>
          <a:xfrm>
            <a:off x="7840790" y="3516664"/>
            <a:ext cx="1817370" cy="645160"/>
          </a:xfrm>
          <a:prstGeom prst="rect">
            <a:avLst/>
          </a:prstGeom>
          <a:noFill/>
        </p:spPr>
        <p:txBody>
          <a:bodyPr wrap="none" rtlCol="0">
            <a:spAutoFit/>
          </a:bodyPr>
          <a:lstStyle/>
          <a:p>
            <a:pPr algn="r"/>
            <a:r>
              <a:rPr lang="en-US" altLang="zh-CN" dirty="0">
                <a:solidFill>
                  <a:schemeClr val="accent1">
                    <a:lumMod val="60000"/>
                    <a:lumOff val="40000"/>
                  </a:schemeClr>
                </a:solidFill>
                <a:latin typeface="思源黑体 CN Light" panose="020B0300000000000000" pitchFamily="34" charset="-122"/>
                <a:ea typeface="思源黑体 CN Light" panose="020B0300000000000000" pitchFamily="34" charset="-122"/>
              </a:rPr>
              <a:t>2016051604122</a:t>
            </a:r>
            <a:endParaRPr lang="en-US" altLang="zh-CN" dirty="0">
              <a:solidFill>
                <a:schemeClr val="accent1">
                  <a:lumMod val="60000"/>
                  <a:lumOff val="40000"/>
                </a:schemeClr>
              </a:solidFill>
              <a:latin typeface="思源黑体 CN Light" panose="020B0300000000000000" pitchFamily="34" charset="-122"/>
              <a:ea typeface="思源黑体 CN Light" panose="020B0300000000000000" pitchFamily="34" charset="-122"/>
            </a:endParaRPr>
          </a:p>
          <a:p>
            <a:pPr algn="r"/>
            <a:endParaRPr lang="zh-CN" altLang="en-US" dirty="0">
              <a:solidFill>
                <a:schemeClr val="accent1">
                  <a:lumMod val="60000"/>
                  <a:lumOff val="40000"/>
                </a:schemeClr>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decel="86000" fill="hold" nodeType="afterEffect">
                                  <p:stCondLst>
                                    <p:cond delay="0"/>
                                  </p:stCondLst>
                                  <p:childTnLst>
                                    <p:animMotion origin="layout" path="M -4.375E-6 -4.44444E-6 L -1.1388 1.05672 " pathEditMode="relative" rAng="0" ptsTypes="AA">
                                      <p:cBhvr>
                                        <p:cTn id="6" dur="2250" fill="hold"/>
                                        <p:tgtEl>
                                          <p:spTgt spid="9"/>
                                        </p:tgtEl>
                                        <p:attrNameLst>
                                          <p:attrName>ppt_x</p:attrName>
                                          <p:attrName>ppt_y</p:attrName>
                                        </p:attrNameLst>
                                      </p:cBhvr>
                                      <p:rCtr x="-56940" y="52824"/>
                                    </p:animMotion>
                                  </p:childTnLst>
                                </p:cTn>
                              </p:par>
                              <p:par>
                                <p:cTn id="7" presetID="35" presetClass="path" presetSubtype="0" repeatCount="indefinite" decel="70000" fill="hold" nodeType="withEffect">
                                  <p:stCondLst>
                                    <p:cond delay="14"/>
                                  </p:stCondLst>
                                  <p:childTnLst>
                                    <p:animMotion origin="layout" path="M 3.75E-6 7.40741E-7 L -1.46823 1.3625 " pathEditMode="relative" rAng="0" ptsTypes="AA">
                                      <p:cBhvr>
                                        <p:cTn id="8" dur="2250" fill="hold"/>
                                        <p:tgtEl>
                                          <p:spTgt spid="13"/>
                                        </p:tgtEl>
                                        <p:attrNameLst>
                                          <p:attrName>ppt_x</p:attrName>
                                          <p:attrName>ppt_y</p:attrName>
                                        </p:attrNameLst>
                                      </p:cBhvr>
                                      <p:rCtr x="-73411" y="68125"/>
                                    </p:animMotion>
                                  </p:childTnLst>
                                </p:cTn>
                              </p:par>
                              <p:par>
                                <p:cTn id="9" presetID="35" presetClass="path" presetSubtype="0" repeatCount="indefinite" decel="44000" fill="hold" nodeType="withEffect">
                                  <p:stCondLst>
                                    <p:cond delay="250"/>
                                  </p:stCondLst>
                                  <p:childTnLst>
                                    <p:animMotion origin="layout" path="M 4.16667E-6 2.22222E-6 L -1.50912 1.40046 " pathEditMode="relative" rAng="0" ptsTypes="AA">
                                      <p:cBhvr>
                                        <p:cTn id="10" dur="2250" fill="hold"/>
                                        <p:tgtEl>
                                          <p:spTgt spid="10"/>
                                        </p:tgtEl>
                                        <p:attrNameLst>
                                          <p:attrName>ppt_x</p:attrName>
                                          <p:attrName>ppt_y</p:attrName>
                                        </p:attrNameLst>
                                      </p:cBhvr>
                                      <p:rCtr x="-75456" y="70023"/>
                                    </p:animMotion>
                                  </p:childTnLst>
                                </p:cTn>
                              </p:par>
                              <p:par>
                                <p:cTn id="11" presetID="35" presetClass="path" presetSubtype="0" repeatCount="indefinite" decel="86000" fill="hold" nodeType="withEffect">
                                  <p:stCondLst>
                                    <p:cond delay="90"/>
                                  </p:stCondLst>
                                  <p:childTnLst>
                                    <p:animMotion origin="layout" path="M 4.79167E-6 4.07407E-6 L -0.93803 0.87037 " pathEditMode="relative" rAng="0" ptsTypes="AA">
                                      <p:cBhvr>
                                        <p:cTn id="12" dur="2250" fill="hold"/>
                                        <p:tgtEl>
                                          <p:spTgt spid="12"/>
                                        </p:tgtEl>
                                        <p:attrNameLst>
                                          <p:attrName>ppt_x</p:attrName>
                                          <p:attrName>ppt_y</p:attrName>
                                        </p:attrNameLst>
                                      </p:cBhvr>
                                      <p:rCtr x="-46901" y="43519"/>
                                    </p:animMotion>
                                  </p:childTnLst>
                                </p:cTn>
                              </p:par>
                              <p:par>
                                <p:cTn id="13" presetID="35" presetClass="path" presetSubtype="0" repeatCount="indefinite" accel="16000" decel="84000" fill="hold" nodeType="withEffect">
                                  <p:stCondLst>
                                    <p:cond delay="2"/>
                                  </p:stCondLst>
                                  <p:childTnLst>
                                    <p:animMotion origin="layout" path="M 3.54167E-6 0 L -0.95938 0.89028 " pathEditMode="relative" rAng="0" ptsTypes="AA">
                                      <p:cBhvr>
                                        <p:cTn id="14" dur="2250" fill="hold"/>
                                        <p:tgtEl>
                                          <p:spTgt spid="11"/>
                                        </p:tgtEl>
                                        <p:attrNameLst>
                                          <p:attrName>ppt_x</p:attrName>
                                          <p:attrName>ppt_y</p:attrName>
                                        </p:attrNameLst>
                                      </p:cBhvr>
                                      <p:rCtr x="-47969" y="44514"/>
                                    </p:animMotion>
                                  </p:childTnLst>
                                </p:cTn>
                              </p:par>
                              <p:par>
                                <p:cTn id="15" presetID="35" presetClass="path" presetSubtype="0" repeatCount="indefinite" decel="86000" fill="hold" nodeType="withEffect">
                                  <p:stCondLst>
                                    <p:cond delay="250"/>
                                  </p:stCondLst>
                                  <p:childTnLst>
                                    <p:animMotion origin="layout" path="M -4.16667E-7 -1.85185E-6 L -1.11107 1.03102 " pathEditMode="relative" rAng="0" ptsTypes="AA">
                                      <p:cBhvr>
                                        <p:cTn id="16" dur="2250" fill="hold"/>
                                        <p:tgtEl>
                                          <p:spTgt spid="14"/>
                                        </p:tgtEl>
                                        <p:attrNameLst>
                                          <p:attrName>ppt_x</p:attrName>
                                          <p:attrName>ppt_y</p:attrName>
                                        </p:attrNameLst>
                                      </p:cBhvr>
                                      <p:rCtr x="-55560" y="5155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A_图片 36"/>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2639695" y="1367790"/>
            <a:ext cx="627380" cy="636905"/>
          </a:xfrm>
          <a:prstGeom prst="rect">
            <a:avLst/>
          </a:prstGeom>
        </p:spPr>
      </p:pic>
      <p:sp>
        <p:nvSpPr>
          <p:cNvPr id="71" name="文本框 70"/>
          <p:cNvSpPr txBox="1"/>
          <p:nvPr/>
        </p:nvSpPr>
        <p:spPr>
          <a:xfrm>
            <a:off x="3273425" y="1367790"/>
            <a:ext cx="7103745" cy="5262245"/>
          </a:xfrm>
          <a:prstGeom prst="rect">
            <a:avLst/>
          </a:prstGeom>
          <a:noFill/>
        </p:spPr>
        <p:txBody>
          <a:bodyPr wrap="square" rtlCol="0">
            <a:spAutoFit/>
          </a:bodyPr>
          <a:lstStyle/>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问题：</a:t>
            </a:r>
            <a:r>
              <a:rPr lang="zh-CN" altLang="en-US" sz="2000" u="sng" dirty="0">
                <a:solidFill>
                  <a:schemeClr val="bg1"/>
                </a:solidFill>
                <a:latin typeface="思源黑体 CN Light" panose="020B0300000000000000" pitchFamily="34" charset="-122"/>
                <a:ea typeface="思源黑体 CN Light" panose="020B0300000000000000" pitchFamily="34" charset="-122"/>
                <a:sym typeface="+mn-ea"/>
              </a:rPr>
              <a:t>在编写用况文档时，无法将系统看成黑盒子，对于用况抢占设计及无用用况之间的边界模糊。</a:t>
            </a:r>
            <a:endParaRPr lang="zh-CN" altLang="en-US" sz="2000" u="sng" dirty="0">
              <a:solidFill>
                <a:schemeClr val="bg1"/>
              </a:solidFill>
              <a:latin typeface="思源黑体 CN Light" panose="020B0300000000000000" pitchFamily="34" charset="-122"/>
              <a:ea typeface="思源黑体 CN Light" panose="020B0300000000000000" pitchFamily="34" charset="-122"/>
              <a:sym typeface="+mn-ea"/>
            </a:endParaRPr>
          </a:p>
          <a:p>
            <a:endParaRPr lang="zh-CN" altLang="en-US" sz="2000" u="sng"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rPr>
              <a:t>解决：</a:t>
            </a:r>
            <a:r>
              <a:rPr lang="zh-CN" altLang="en-US" sz="2000" u="sng" dirty="0">
                <a:solidFill>
                  <a:schemeClr val="bg1"/>
                </a:solidFill>
                <a:latin typeface="思源黑体 CN Light" panose="020B0300000000000000" pitchFamily="34" charset="-122"/>
                <a:ea typeface="思源黑体 CN Light" panose="020B0300000000000000" pitchFamily="34" charset="-122"/>
              </a:rPr>
              <a:t>与小组的讨论，查看资料，询问其他人的看法</a:t>
            </a:r>
            <a:endParaRPr lang="zh-CN" altLang="en-US" sz="2000" u="sng"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u="sng"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问题：</a:t>
            </a:r>
            <a:r>
              <a:rPr lang="zh-CN" altLang="en-US" sz="2000" u="sng" dirty="0">
                <a:solidFill>
                  <a:schemeClr val="bg1"/>
                </a:solidFill>
                <a:latin typeface="思源黑体 CN Light" panose="020B0300000000000000" pitchFamily="34" charset="-122"/>
                <a:ea typeface="思源黑体 CN Light" panose="020B0300000000000000" pitchFamily="34" charset="-122"/>
              </a:rPr>
              <a:t>在什么时候该用异步，什么时候用同步，以及线程的运用？</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解决：</a:t>
            </a:r>
            <a:r>
              <a:rPr lang="zh-CN" altLang="en-US" sz="2000" dirty="0">
                <a:solidFill>
                  <a:schemeClr val="bg1"/>
                </a:solidFill>
                <a:latin typeface="思源黑体 CN Light" panose="020B0300000000000000" pitchFamily="34" charset="-122"/>
                <a:ea typeface="思源黑体 CN Light" panose="020B0300000000000000" pitchFamily="34" charset="-122"/>
              </a:rPr>
              <a:t>目前的客户端</a:t>
            </a:r>
            <a:r>
              <a:rPr lang="en-US" altLang="zh-CN" sz="2000" dirty="0">
                <a:solidFill>
                  <a:schemeClr val="bg1"/>
                </a:solidFill>
                <a:latin typeface="思源黑体 CN Light" panose="020B0300000000000000" pitchFamily="34" charset="-122"/>
                <a:ea typeface="思源黑体 CN Light" panose="020B0300000000000000" pitchFamily="34" charset="-122"/>
              </a:rPr>
              <a:t>-</a:t>
            </a:r>
            <a:r>
              <a:rPr lang="zh-CN" altLang="en-US" sz="2000" dirty="0">
                <a:solidFill>
                  <a:schemeClr val="bg1"/>
                </a:solidFill>
                <a:latin typeface="思源黑体 CN Light" panose="020B0300000000000000" pitchFamily="34" charset="-122"/>
                <a:ea typeface="思源黑体 CN Light" panose="020B0300000000000000" pitchFamily="34" charset="-122"/>
              </a:rPr>
              <a:t>服务器，同步接收消息，异步处理消息时创建一个新的线程。</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问题：</a:t>
            </a:r>
            <a:r>
              <a:rPr lang="zh-CN" altLang="en-US" sz="2000" u="sng" dirty="0">
                <a:solidFill>
                  <a:schemeClr val="bg1"/>
                </a:solidFill>
                <a:latin typeface="思源黑体 CN Light" panose="020B0300000000000000" pitchFamily="34" charset="-122"/>
                <a:ea typeface="思源黑体 CN Light" panose="020B0300000000000000" pitchFamily="34" charset="-122"/>
              </a:rPr>
              <a:t>关于服务器与客户端的数据传输问题</a:t>
            </a:r>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endParaRPr lang="zh-CN" altLang="en-US" sz="2000" dirty="0">
              <a:solidFill>
                <a:schemeClr val="bg1"/>
              </a:solidFill>
              <a:latin typeface="思源黑体 CN Light" panose="020B0300000000000000" pitchFamily="34" charset="-122"/>
              <a:ea typeface="思源黑体 CN Light" panose="020B0300000000000000" pitchFamily="34" charset="-122"/>
            </a:endParaRPr>
          </a:p>
          <a:p>
            <a:r>
              <a:rPr lang="zh-CN" altLang="en-US" sz="2400" u="sng" dirty="0">
                <a:solidFill>
                  <a:schemeClr val="bg1"/>
                </a:solidFill>
                <a:latin typeface="思源黑体 CN Light" panose="020B0300000000000000" pitchFamily="34" charset="-122"/>
                <a:ea typeface="思源黑体 CN Light" panose="020B0300000000000000" pitchFamily="34" charset="-122"/>
                <a:sym typeface="+mn-ea"/>
              </a:rPr>
              <a:t>解决：</a:t>
            </a:r>
            <a:r>
              <a:rPr lang="zh-CN" altLang="en-US" sz="2000" dirty="0">
                <a:solidFill>
                  <a:schemeClr val="bg1"/>
                </a:solidFill>
                <a:latin typeface="思源黑体 CN Light" panose="020B0300000000000000" pitchFamily="34" charset="-122"/>
                <a:ea typeface="思源黑体 CN Light" panose="020B0300000000000000" pitchFamily="34" charset="-122"/>
              </a:rPr>
              <a:t>通过使用</a:t>
            </a:r>
            <a:r>
              <a:rPr lang="en-US" altLang="zh-CN" sz="2000" dirty="0">
                <a:solidFill>
                  <a:schemeClr val="bg1"/>
                </a:solidFill>
                <a:latin typeface="思源黑体 CN Light" panose="020B0300000000000000" pitchFamily="34" charset="-122"/>
                <a:ea typeface="思源黑体 CN Light" panose="020B0300000000000000" pitchFamily="34" charset="-122"/>
              </a:rPr>
              <a:t>json</a:t>
            </a:r>
            <a:r>
              <a:rPr lang="zh-CN" altLang="en-US" sz="2000" dirty="0">
                <a:solidFill>
                  <a:schemeClr val="bg1"/>
                </a:solidFill>
                <a:latin typeface="思源黑体 CN Light" panose="020B0300000000000000" pitchFamily="34" charset="-122"/>
                <a:ea typeface="思源黑体 CN Light" panose="020B0300000000000000" pitchFamily="34" charset="-122"/>
              </a:rPr>
              <a:t>来实现</a:t>
            </a:r>
            <a:endParaRPr lang="zh-CN" altLang="en-US" sz="3200" dirty="0">
              <a:solidFill>
                <a:schemeClr val="bg1"/>
              </a:solidFill>
              <a:latin typeface="思源黑体 CN Light" panose="020B0300000000000000" pitchFamily="34" charset="-122"/>
              <a:ea typeface="思源黑体 CN Light" panose="020B0300000000000000" pitchFamily="34" charset="-122"/>
            </a:endParaRPr>
          </a:p>
          <a:p>
            <a:endParaRPr lang="zh-CN" altLang="en-US" sz="3200" dirty="0">
              <a:solidFill>
                <a:schemeClr val="bg1"/>
              </a:solidFill>
              <a:latin typeface="思源黑体 CN Light" panose="020B0300000000000000" pitchFamily="34" charset="-122"/>
              <a:ea typeface="思源黑体 CN Light" panose="020B0300000000000000" pitchFamily="34" charset="-122"/>
            </a:endParaRPr>
          </a:p>
        </p:txBody>
      </p:sp>
      <p:grpSp>
        <p:nvGrpSpPr>
          <p:cNvPr id="4" name="组合 3"/>
          <p:cNvGrpSpPr/>
          <p:nvPr/>
        </p:nvGrpSpPr>
        <p:grpSpPr>
          <a:xfrm>
            <a:off x="4991735" y="452120"/>
            <a:ext cx="2601595" cy="521970"/>
            <a:chOff x="6143350" y="1036320"/>
            <a:chExt cx="1385632" cy="521970"/>
          </a:xfrm>
        </p:grpSpPr>
        <p:sp>
          <p:nvSpPr>
            <p:cNvPr id="2" name="文本框 1"/>
            <p:cNvSpPr txBox="1"/>
            <p:nvPr/>
          </p:nvSpPr>
          <p:spPr>
            <a:xfrm>
              <a:off x="6233313" y="1036320"/>
              <a:ext cx="1295669" cy="521970"/>
            </a:xfrm>
            <a:prstGeom prst="rect">
              <a:avLst/>
            </a:prstGeom>
            <a:noFill/>
          </p:spPr>
          <p:txBody>
            <a:bodyPr wrap="square" rtlCol="0">
              <a:spAutoFit/>
            </a:bodyPr>
            <a:p>
              <a:pPr algn="l"/>
              <a:r>
                <a:rPr lang="zh-CN" altLang="en-US" sz="2800" dirty="0">
                  <a:solidFill>
                    <a:schemeClr val="bg1"/>
                  </a:solidFill>
                  <a:latin typeface="思源黑体 CN Light" panose="020B0300000000000000" pitchFamily="34" charset="-122"/>
                  <a:ea typeface="思源黑体 CN Light" panose="020B0300000000000000" pitchFamily="34" charset="-122"/>
                  <a:sym typeface="+mn-ea"/>
                </a:rPr>
                <a:t>遇到的问题</a:t>
              </a:r>
              <a:endParaRPr lang="zh-CN" altLang="en-US" sz="2800" dirty="0">
                <a:solidFill>
                  <a:schemeClr val="bg1"/>
                </a:solidFill>
                <a:latin typeface="思源黑体 CN Light" panose="020B0300000000000000" pitchFamily="34" charset="-122"/>
                <a:ea typeface="思源黑体 CN Light" panose="020B0300000000000000" pitchFamily="34" charset="-122"/>
              </a:endParaRPr>
            </a:p>
          </p:txBody>
        </p:sp>
        <p:sp>
          <p:nvSpPr>
            <p:cNvPr id="3" name="矩形: 圆角 2"/>
            <p:cNvSpPr/>
            <p:nvPr/>
          </p:nvSpPr>
          <p:spPr>
            <a:xfrm>
              <a:off x="6143350" y="1047787"/>
              <a:ext cx="1176754" cy="510447"/>
            </a:xfrm>
            <a:prstGeom prst="roundRect">
              <a:avLst>
                <a:gd name="adj" fmla="val 50000"/>
              </a:avLst>
            </a:prstGeom>
            <a:noFill/>
            <a:ln>
              <a:gradFill>
                <a:gsLst>
                  <a:gs pos="0">
                    <a:schemeClr val="accent1">
                      <a:lumMod val="5000"/>
                      <a:lumOff val="95000"/>
                    </a:schemeClr>
                  </a:gs>
                  <a:gs pos="83334">
                    <a:srgbClr val="BED7EE"/>
                  </a:gs>
                  <a:gs pos="74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Light" panose="020B0300000000000000" pitchFamily="34" charset="-122"/>
                <a:ea typeface="思源黑体 CN Light" panose="020B0300000000000000" pitchFamily="34" charset="-122"/>
              </a:endParaRPr>
            </a:p>
          </p:txBody>
        </p:sp>
      </p:grpSp>
      <p:sp>
        <p:nvSpPr>
          <p:cNvPr id="6" name="椭圆 5"/>
          <p:cNvSpPr/>
          <p:nvPr/>
        </p:nvSpPr>
        <p:spPr>
          <a:xfrm>
            <a:off x="2710180" y="2182495"/>
            <a:ext cx="483870" cy="5048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06065" y="2315210"/>
            <a:ext cx="292735" cy="280670"/>
          </a:xfrm>
          <a:prstGeom prst="rect">
            <a:avLst/>
          </a:prstGeom>
        </p:spPr>
      </p:pic>
      <p:pic>
        <p:nvPicPr>
          <p:cNvPr id="12" name="PA_图片 36"/>
          <p:cNvPicPr>
            <a:picLocks noChangeAspect="1"/>
          </p:cNvPicPr>
          <p:nvPr>
            <p:custDataLst>
              <p:tags r:id="rId4"/>
            </p:custDataLst>
          </p:nvPr>
        </p:nvPicPr>
        <p:blipFill>
          <a:blip r:embed="rId2">
            <a:extLst>
              <a:ext uri="{28A0092B-C50C-407E-A947-70E740481C1C}">
                <a14:useLocalDpi xmlns:a14="http://schemas.microsoft.com/office/drawing/2010/main" val="0"/>
              </a:ext>
            </a:extLst>
          </a:blip>
          <a:stretch>
            <a:fillRect/>
          </a:stretch>
        </p:blipFill>
        <p:spPr>
          <a:xfrm>
            <a:off x="2646045" y="2754630"/>
            <a:ext cx="627380" cy="636905"/>
          </a:xfrm>
          <a:prstGeom prst="rect">
            <a:avLst/>
          </a:prstGeom>
        </p:spPr>
      </p:pic>
      <p:pic>
        <p:nvPicPr>
          <p:cNvPr id="13" name="PA_图片 36"/>
          <p:cNvPicPr>
            <a:picLocks noChangeAspect="1"/>
          </p:cNvPicPr>
          <p:nvPr>
            <p:custDataLst>
              <p:tags r:id="rId5"/>
            </p:custDataLst>
          </p:nvPr>
        </p:nvPicPr>
        <p:blipFill>
          <a:blip r:embed="rId2">
            <a:extLst>
              <a:ext uri="{28A0092B-C50C-407E-A947-70E740481C1C}">
                <a14:useLocalDpi xmlns:a14="http://schemas.microsoft.com/office/drawing/2010/main" val="0"/>
              </a:ext>
            </a:extLst>
          </a:blip>
          <a:stretch>
            <a:fillRect/>
          </a:stretch>
        </p:blipFill>
        <p:spPr>
          <a:xfrm>
            <a:off x="2667000" y="4322445"/>
            <a:ext cx="627380" cy="636905"/>
          </a:xfrm>
          <a:prstGeom prst="rect">
            <a:avLst/>
          </a:prstGeom>
        </p:spPr>
      </p:pic>
      <p:grpSp>
        <p:nvGrpSpPr>
          <p:cNvPr id="14" name="PA_组合 65"/>
          <p:cNvGrpSpPr/>
          <p:nvPr>
            <p:custDataLst>
              <p:tags r:id="rId6"/>
            </p:custDataLst>
          </p:nvPr>
        </p:nvGrpSpPr>
        <p:grpSpPr>
          <a:xfrm>
            <a:off x="2727960" y="4978400"/>
            <a:ext cx="483870" cy="504825"/>
            <a:chOff x="4937790" y="2126239"/>
            <a:chExt cx="2313554" cy="2313554"/>
          </a:xfrm>
        </p:grpSpPr>
        <p:sp>
          <p:nvSpPr>
            <p:cNvPr id="15" name="椭圆 14"/>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6" name="图片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grpSp>
        <p:nvGrpSpPr>
          <p:cNvPr id="17" name="PA_组合 65"/>
          <p:cNvGrpSpPr/>
          <p:nvPr>
            <p:custDataLst>
              <p:tags r:id="rId7"/>
            </p:custDataLst>
          </p:nvPr>
        </p:nvGrpSpPr>
        <p:grpSpPr>
          <a:xfrm>
            <a:off x="2710180" y="3557905"/>
            <a:ext cx="519430" cy="513080"/>
            <a:chOff x="4937790" y="2126239"/>
            <a:chExt cx="2313554" cy="2313554"/>
          </a:xfrm>
        </p:grpSpPr>
        <p:sp>
          <p:nvSpPr>
            <p:cNvPr id="18" name="椭圆 17"/>
            <p:cNvSpPr/>
            <p:nvPr/>
          </p:nvSpPr>
          <p:spPr>
            <a:xfrm>
              <a:off x="4937790" y="2126239"/>
              <a:ext cx="2313554" cy="23135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9" name="图片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5408" y="2733271"/>
              <a:ext cx="1398380" cy="1287396"/>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1000"/>
                            </p:stCondLst>
                            <p:childTnLst>
                              <p:par>
                                <p:cTn id="15" presetID="22" presetClass="entr" presetSubtype="1" fill="hold" grpId="3" nodeType="afterEffect">
                                  <p:stCondLst>
                                    <p:cond delay="0"/>
                                  </p:stCondLst>
                                  <p:childTnLst>
                                    <p:set>
                                      <p:cBhvr>
                                        <p:cTn id="16" dur="1" fill="hold">
                                          <p:stCondLst>
                                            <p:cond delay="0"/>
                                          </p:stCondLst>
                                        </p:cTn>
                                        <p:tgtEl>
                                          <p:spTgt spid="71"/>
                                        </p:tgtEl>
                                        <p:attrNameLst>
                                          <p:attrName>style.visibility</p:attrName>
                                        </p:attrNameLst>
                                      </p:cBhvr>
                                      <p:to>
                                        <p:strVal val="visible"/>
                                      </p:to>
                                    </p:set>
                                    <p:animEffect transition="in" filter="wipe(up)">
                                      <p:cBhvr>
                                        <p:cTn id="17" dur="500"/>
                                        <p:tgtEl>
                                          <p:spTgt spid="71"/>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p:cTn id="27" dur="500" fill="hold"/>
                                        <p:tgtEl>
                                          <p:spTgt spid="13"/>
                                        </p:tgtEl>
                                        <p:attrNameLst>
                                          <p:attrName>ppt_w</p:attrName>
                                        </p:attrNameLst>
                                      </p:cBhvr>
                                      <p:tavLst>
                                        <p:tav tm="0">
                                          <p:val>
                                            <p:fltVal val="0"/>
                                          </p:val>
                                        </p:tav>
                                        <p:tav tm="100000">
                                          <p:val>
                                            <p:strVal val="#ppt_w"/>
                                          </p:val>
                                        </p:tav>
                                      </p:tavLst>
                                    </p:anim>
                                    <p:anim calcmode="lin" valueType="num">
                                      <p:cBhvr>
                                        <p:cTn id="28" dur="500" fill="hold"/>
                                        <p:tgtEl>
                                          <p:spTgt spid="13"/>
                                        </p:tgtEl>
                                        <p:attrNameLst>
                                          <p:attrName>ppt_h</p:attrName>
                                        </p:attrNameLst>
                                      </p:cBhvr>
                                      <p:tavLst>
                                        <p:tav tm="0">
                                          <p:val>
                                            <p:fltVal val="0"/>
                                          </p:val>
                                        </p:tav>
                                        <p:tav tm="100000">
                                          <p:val>
                                            <p:strVal val="#ppt_h"/>
                                          </p:val>
                                        </p:tav>
                                      </p:tavLst>
                                    </p:anim>
                                    <p:animEffect transition="in" filter="fade">
                                      <p:cBhvr>
                                        <p:cTn id="29" dur="500"/>
                                        <p:tgtEl>
                                          <p:spTgt spid="13"/>
                                        </p:tgtEl>
                                      </p:cBhvr>
                                    </p:animEffect>
                                  </p:childTnLst>
                                </p:cTn>
                              </p:par>
                            </p:childTnLst>
                          </p:cTn>
                        </p:par>
                        <p:par>
                          <p:cTn id="30" fill="hold">
                            <p:stCondLst>
                              <p:cond delay="2500"/>
                            </p:stCondLst>
                            <p:childTnLst>
                              <p:par>
                                <p:cTn id="31" presetID="23" presetClass="entr" presetSubtype="272" fill="hold" nodeType="afterEffect">
                                  <p:stCondLst>
                                    <p:cond delay="500"/>
                                  </p:stCondLst>
                                  <p:childTnLst>
                                    <p:set>
                                      <p:cBhvr>
                                        <p:cTn id="32" dur="1" fill="hold">
                                          <p:stCondLst>
                                            <p:cond delay="0"/>
                                          </p:stCondLst>
                                        </p:cTn>
                                        <p:tgtEl>
                                          <p:spTgt spid="14"/>
                                        </p:tgtEl>
                                        <p:attrNameLst>
                                          <p:attrName>style.visibility</p:attrName>
                                        </p:attrNameLst>
                                      </p:cBhvr>
                                      <p:to>
                                        <p:strVal val="visible"/>
                                      </p:to>
                                    </p:set>
                                    <p:anim calcmode="lin" valueType="num">
                                      <p:cBhvr>
                                        <p:cTn id="33" dur="500" fill="hold"/>
                                        <p:tgtEl>
                                          <p:spTgt spid="14"/>
                                        </p:tgtEl>
                                        <p:attrNameLst>
                                          <p:attrName>ppt_w</p:attrName>
                                        </p:attrNameLst>
                                      </p:cBhvr>
                                      <p:tavLst>
                                        <p:tav tm="0">
                                          <p:val>
                                            <p:strVal val="2/3*#ppt_w"/>
                                          </p:val>
                                        </p:tav>
                                        <p:tav tm="100000">
                                          <p:val>
                                            <p:strVal val="#ppt_w"/>
                                          </p:val>
                                        </p:tav>
                                      </p:tavLst>
                                    </p:anim>
                                    <p:anim calcmode="lin" valueType="num">
                                      <p:cBhvr>
                                        <p:cTn id="34" dur="500" fill="hold"/>
                                        <p:tgtEl>
                                          <p:spTgt spid="14"/>
                                        </p:tgtEl>
                                        <p:attrNameLst>
                                          <p:attrName>ppt_h</p:attrName>
                                        </p:attrNameLst>
                                      </p:cBhvr>
                                      <p:tavLst>
                                        <p:tav tm="0">
                                          <p:val>
                                            <p:strVal val="2/3*#ppt_h"/>
                                          </p:val>
                                        </p:tav>
                                        <p:tav tm="100000">
                                          <p:val>
                                            <p:strVal val="#ppt_h"/>
                                          </p:val>
                                        </p:tav>
                                      </p:tavLst>
                                    </p:anim>
                                  </p:childTnLst>
                                </p:cTn>
                              </p:par>
                            </p:childTnLst>
                          </p:cTn>
                        </p:par>
                        <p:par>
                          <p:cTn id="35" fill="hold">
                            <p:stCondLst>
                              <p:cond delay="3500"/>
                            </p:stCondLst>
                            <p:childTnLst>
                              <p:par>
                                <p:cTn id="36" presetID="23" presetClass="entr" presetSubtype="272" fill="hold" nodeType="afterEffect">
                                  <p:stCondLst>
                                    <p:cond delay="500"/>
                                  </p:stCondLst>
                                  <p:childTnLst>
                                    <p:set>
                                      <p:cBhvr>
                                        <p:cTn id="37" dur="1" fill="hold">
                                          <p:stCondLst>
                                            <p:cond delay="0"/>
                                          </p:stCondLst>
                                        </p:cTn>
                                        <p:tgtEl>
                                          <p:spTgt spid="17"/>
                                        </p:tgtEl>
                                        <p:attrNameLst>
                                          <p:attrName>style.visibility</p:attrName>
                                        </p:attrNameLst>
                                      </p:cBhvr>
                                      <p:to>
                                        <p:strVal val="visible"/>
                                      </p:to>
                                    </p:set>
                                    <p:anim calcmode="lin" valueType="num">
                                      <p:cBhvr>
                                        <p:cTn id="38" dur="500" fill="hold"/>
                                        <p:tgtEl>
                                          <p:spTgt spid="17"/>
                                        </p:tgtEl>
                                        <p:attrNameLst>
                                          <p:attrName>ppt_w</p:attrName>
                                        </p:attrNameLst>
                                      </p:cBhvr>
                                      <p:tavLst>
                                        <p:tav tm="0">
                                          <p:val>
                                            <p:strVal val="2/3*#ppt_w"/>
                                          </p:val>
                                        </p:tav>
                                        <p:tav tm="100000">
                                          <p:val>
                                            <p:strVal val="#ppt_w"/>
                                          </p:val>
                                        </p:tav>
                                      </p:tavLst>
                                    </p:anim>
                                    <p:anim calcmode="lin" valueType="num">
                                      <p:cBhvr>
                                        <p:cTn id="39" dur="500" fill="hold"/>
                                        <p:tgtEl>
                                          <p:spTgt spid="17"/>
                                        </p:tgtEl>
                                        <p:attrNameLst>
                                          <p:attrName>ppt_h</p:attrName>
                                        </p:attrNameLst>
                                      </p:cBhvr>
                                      <p:tavLst>
                                        <p:tav tm="0">
                                          <p:val>
                                            <p:strVal val="2/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P spid="71" grpId="2"/>
      <p:bldP spid="71" grpId="3"/>
    </p:bldLst>
  </p:timing>
</p:sld>
</file>

<file path=ppt/tags/tag1.xml><?xml version="1.0" encoding="utf-8"?>
<p:tagLst xmlns:p="http://schemas.openxmlformats.org/presentationml/2006/main">
  <p:tag name="PA" val="v3.0.0"/>
</p:tagLst>
</file>

<file path=ppt/tags/tag10.xml><?xml version="1.0" encoding="utf-8"?>
<p:tagLst xmlns:p="http://schemas.openxmlformats.org/presentationml/2006/main">
  <p:tag name="PA" val="v3.0.0"/>
</p:tagLst>
</file>

<file path=ppt/tags/tag100.xml><?xml version="1.0" encoding="utf-8"?>
<p:tagLst xmlns:p="http://schemas.openxmlformats.org/presentationml/2006/main">
  <p:tag name="PA" val="v3.0.0"/>
</p:tagLst>
</file>

<file path=ppt/tags/tag101.xml><?xml version="1.0" encoding="utf-8"?>
<p:tagLst xmlns:p="http://schemas.openxmlformats.org/presentationml/2006/main">
  <p:tag name="PA" val="v3.0.0"/>
</p:tagLst>
</file>

<file path=ppt/tags/tag102.xml><?xml version="1.0" encoding="utf-8"?>
<p:tagLst xmlns:p="http://schemas.openxmlformats.org/presentationml/2006/main">
  <p:tag name="PA" val="v3.0.0"/>
</p:tagLst>
</file>

<file path=ppt/tags/tag103.xml><?xml version="1.0" encoding="utf-8"?>
<p:tagLst xmlns:p="http://schemas.openxmlformats.org/presentationml/2006/main">
  <p:tag name="PA" val="v3.0.0"/>
</p:tagLst>
</file>

<file path=ppt/tags/tag104.xml><?xml version="1.0" encoding="utf-8"?>
<p:tagLst xmlns:p="http://schemas.openxmlformats.org/presentationml/2006/main">
  <p:tag name="PA" val="v3.0.0"/>
</p:tagLst>
</file>

<file path=ppt/tags/tag105.xml><?xml version="1.0" encoding="utf-8"?>
<p:tagLst xmlns:p="http://schemas.openxmlformats.org/presentationml/2006/main">
  <p:tag name="PA" val="v3.0.0"/>
</p:tagLst>
</file>

<file path=ppt/tags/tag106.xml><?xml version="1.0" encoding="utf-8"?>
<p:tagLst xmlns:p="http://schemas.openxmlformats.org/presentationml/2006/main">
  <p:tag name="PA" val="v3.0.0"/>
</p:tagLst>
</file>

<file path=ppt/tags/tag107.xml><?xml version="1.0" encoding="utf-8"?>
<p:tagLst xmlns:p="http://schemas.openxmlformats.org/presentationml/2006/main">
  <p:tag name="PA" val="v3.0.0"/>
</p:tagLst>
</file>

<file path=ppt/tags/tag108.xml><?xml version="1.0" encoding="utf-8"?>
<p:tagLst xmlns:p="http://schemas.openxmlformats.org/presentationml/2006/main">
  <p:tag name="PA" val="v3.0.0"/>
</p:tagLst>
</file>

<file path=ppt/tags/tag109.xml><?xml version="1.0" encoding="utf-8"?>
<p:tagLst xmlns:p="http://schemas.openxmlformats.org/presentationml/2006/main">
  <p:tag name="PA" val="v3.0.0"/>
</p:tagLst>
</file>

<file path=ppt/tags/tag11.xml><?xml version="1.0" encoding="utf-8"?>
<p:tagLst xmlns:p="http://schemas.openxmlformats.org/presentationml/2006/main">
  <p:tag name="PA" val="v3.0.0"/>
</p:tagLst>
</file>

<file path=ppt/tags/tag110.xml><?xml version="1.0" encoding="utf-8"?>
<p:tagLst xmlns:p="http://schemas.openxmlformats.org/presentationml/2006/main">
  <p:tag name="PA" val="v3.0.0"/>
</p:tagLst>
</file>

<file path=ppt/tags/tag12.xml><?xml version="1.0" encoding="utf-8"?>
<p:tagLst xmlns:p="http://schemas.openxmlformats.org/presentationml/2006/main">
  <p:tag name="PA" val="v3.0.0"/>
</p:tagLst>
</file>

<file path=ppt/tags/tag13.xml><?xml version="1.0" encoding="utf-8"?>
<p:tagLst xmlns:p="http://schemas.openxmlformats.org/presentationml/2006/main">
  <p:tag name="PA" val="v3.0.0"/>
</p:tagLst>
</file>

<file path=ppt/tags/tag14.xml><?xml version="1.0" encoding="utf-8"?>
<p:tagLst xmlns:p="http://schemas.openxmlformats.org/presentationml/2006/main">
  <p:tag name="PA" val="v3.0.0"/>
</p:tagLst>
</file>

<file path=ppt/tags/tag15.xml><?xml version="1.0" encoding="utf-8"?>
<p:tagLst xmlns:p="http://schemas.openxmlformats.org/presentationml/2006/main">
  <p:tag name="PA" val="v3.0.0"/>
</p:tagLst>
</file>

<file path=ppt/tags/tag16.xml><?xml version="1.0" encoding="utf-8"?>
<p:tagLst xmlns:p="http://schemas.openxmlformats.org/presentationml/2006/main">
  <p:tag name="PA" val="v3.0.0"/>
</p:tagLst>
</file>

<file path=ppt/tags/tag17.xml><?xml version="1.0" encoding="utf-8"?>
<p:tagLst xmlns:p="http://schemas.openxmlformats.org/presentationml/2006/main">
  <p:tag name="PA" val="v3.0.0"/>
</p:tagLst>
</file>

<file path=ppt/tags/tag18.xml><?xml version="1.0" encoding="utf-8"?>
<p:tagLst xmlns:p="http://schemas.openxmlformats.org/presentationml/2006/main">
  <p:tag name="PA" val="v3.0.0"/>
</p:tagLst>
</file>

<file path=ppt/tags/tag19.xml><?xml version="1.0" encoding="utf-8"?>
<p:tagLst xmlns:p="http://schemas.openxmlformats.org/presentationml/2006/main">
  <p:tag name="PA" val="v3.0.0"/>
</p:tagLst>
</file>

<file path=ppt/tags/tag2.xml><?xml version="1.0" encoding="utf-8"?>
<p:tagLst xmlns:p="http://schemas.openxmlformats.org/presentationml/2006/main">
  <p:tag name="PA" val="v3.0.0"/>
</p:tagLst>
</file>

<file path=ppt/tags/tag20.xml><?xml version="1.0" encoding="utf-8"?>
<p:tagLst xmlns:p="http://schemas.openxmlformats.org/presentationml/2006/main">
  <p:tag name="PA" val="v3.0.0"/>
</p:tagLst>
</file>

<file path=ppt/tags/tag21.xml><?xml version="1.0" encoding="utf-8"?>
<p:tagLst xmlns:p="http://schemas.openxmlformats.org/presentationml/2006/main">
  <p:tag name="PA" val="v3.0.0"/>
</p:tagLst>
</file>

<file path=ppt/tags/tag22.xml><?xml version="1.0" encoding="utf-8"?>
<p:tagLst xmlns:p="http://schemas.openxmlformats.org/presentationml/2006/main">
  <p:tag name="PA" val="v3.0.0"/>
</p:tagLst>
</file>

<file path=ppt/tags/tag23.xml><?xml version="1.0" encoding="utf-8"?>
<p:tagLst xmlns:p="http://schemas.openxmlformats.org/presentationml/2006/main">
  <p:tag name="PA" val="v3.0.0"/>
</p:tagLst>
</file>

<file path=ppt/tags/tag24.xml><?xml version="1.0" encoding="utf-8"?>
<p:tagLst xmlns:p="http://schemas.openxmlformats.org/presentationml/2006/main">
  <p:tag name="PA" val="v3.0.0"/>
</p:tagLst>
</file>

<file path=ppt/tags/tag25.xml><?xml version="1.0" encoding="utf-8"?>
<p:tagLst xmlns:p="http://schemas.openxmlformats.org/presentationml/2006/main">
  <p:tag name="PA" val="v3.0.0"/>
</p:tagLst>
</file>

<file path=ppt/tags/tag26.xml><?xml version="1.0" encoding="utf-8"?>
<p:tagLst xmlns:p="http://schemas.openxmlformats.org/presentationml/2006/main">
  <p:tag name="PA" val="v3.0.0"/>
</p:tagLst>
</file>

<file path=ppt/tags/tag27.xml><?xml version="1.0" encoding="utf-8"?>
<p:tagLst xmlns:p="http://schemas.openxmlformats.org/presentationml/2006/main">
  <p:tag name="PA" val="v3.0.0"/>
</p:tagLst>
</file>

<file path=ppt/tags/tag28.xml><?xml version="1.0" encoding="utf-8"?>
<p:tagLst xmlns:p="http://schemas.openxmlformats.org/presentationml/2006/main">
  <p:tag name="PA" val="v3.0.0"/>
</p:tagLst>
</file>

<file path=ppt/tags/tag29.xml><?xml version="1.0" encoding="utf-8"?>
<p:tagLst xmlns:p="http://schemas.openxmlformats.org/presentationml/2006/main">
  <p:tag name="PA" val="v3.0.0"/>
</p:tagLst>
</file>

<file path=ppt/tags/tag3.xml><?xml version="1.0" encoding="utf-8"?>
<p:tagLst xmlns:p="http://schemas.openxmlformats.org/presentationml/2006/main">
  <p:tag name="PA" val="v3.0.0"/>
</p:tagLst>
</file>

<file path=ppt/tags/tag30.xml><?xml version="1.0" encoding="utf-8"?>
<p:tagLst xmlns:p="http://schemas.openxmlformats.org/presentationml/2006/main">
  <p:tag name="PA" val="v3.0.0"/>
</p:tagLst>
</file>

<file path=ppt/tags/tag31.xml><?xml version="1.0" encoding="utf-8"?>
<p:tagLst xmlns:p="http://schemas.openxmlformats.org/presentationml/2006/main">
  <p:tag name="PA" val="v3.0.0"/>
</p:tagLst>
</file>

<file path=ppt/tags/tag32.xml><?xml version="1.0" encoding="utf-8"?>
<p:tagLst xmlns:p="http://schemas.openxmlformats.org/presentationml/2006/main">
  <p:tag name="PA" val="v3.0.0"/>
</p:tagLst>
</file>

<file path=ppt/tags/tag33.xml><?xml version="1.0" encoding="utf-8"?>
<p:tagLst xmlns:p="http://schemas.openxmlformats.org/presentationml/2006/main">
  <p:tag name="PA" val="v3.0.0"/>
</p:tagLst>
</file>

<file path=ppt/tags/tag34.xml><?xml version="1.0" encoding="utf-8"?>
<p:tagLst xmlns:p="http://schemas.openxmlformats.org/presentationml/2006/main">
  <p:tag name="PA" val="v3.0.0"/>
</p:tagLst>
</file>

<file path=ppt/tags/tag35.xml><?xml version="1.0" encoding="utf-8"?>
<p:tagLst xmlns:p="http://schemas.openxmlformats.org/presentationml/2006/main">
  <p:tag name="PA" val="v3.0.0"/>
</p:tagLst>
</file>

<file path=ppt/tags/tag36.xml><?xml version="1.0" encoding="utf-8"?>
<p:tagLst xmlns:p="http://schemas.openxmlformats.org/presentationml/2006/main">
  <p:tag name="PA" val="v3.0.0"/>
</p:tagLst>
</file>

<file path=ppt/tags/tag37.xml><?xml version="1.0" encoding="utf-8"?>
<p:tagLst xmlns:p="http://schemas.openxmlformats.org/presentationml/2006/main">
  <p:tag name="PA" val="v3.0.0"/>
</p:tagLst>
</file>

<file path=ppt/tags/tag38.xml><?xml version="1.0" encoding="utf-8"?>
<p:tagLst xmlns:p="http://schemas.openxmlformats.org/presentationml/2006/main">
  <p:tag name="PA" val="v3.0.0"/>
</p:tagLst>
</file>

<file path=ppt/tags/tag39.xml><?xml version="1.0" encoding="utf-8"?>
<p:tagLst xmlns:p="http://schemas.openxmlformats.org/presentationml/2006/main">
  <p:tag name="PA" val="v3.0.0"/>
</p:tagLst>
</file>

<file path=ppt/tags/tag4.xml><?xml version="1.0" encoding="utf-8"?>
<p:tagLst xmlns:p="http://schemas.openxmlformats.org/presentationml/2006/main">
  <p:tag name="PA" val="v3.0.0"/>
</p:tagLst>
</file>

<file path=ppt/tags/tag40.xml><?xml version="1.0" encoding="utf-8"?>
<p:tagLst xmlns:p="http://schemas.openxmlformats.org/presentationml/2006/main">
  <p:tag name="PA" val="v3.0.0"/>
</p:tagLst>
</file>

<file path=ppt/tags/tag41.xml><?xml version="1.0" encoding="utf-8"?>
<p:tagLst xmlns:p="http://schemas.openxmlformats.org/presentationml/2006/main">
  <p:tag name="PA" val="v3.0.0"/>
</p:tagLst>
</file>

<file path=ppt/tags/tag42.xml><?xml version="1.0" encoding="utf-8"?>
<p:tagLst xmlns:p="http://schemas.openxmlformats.org/presentationml/2006/main">
  <p:tag name="PA" val="v3.0.0"/>
</p:tagLst>
</file>

<file path=ppt/tags/tag43.xml><?xml version="1.0" encoding="utf-8"?>
<p:tagLst xmlns:p="http://schemas.openxmlformats.org/presentationml/2006/main">
  <p:tag name="PA" val="v3.0.0"/>
</p:tagLst>
</file>

<file path=ppt/tags/tag44.xml><?xml version="1.0" encoding="utf-8"?>
<p:tagLst xmlns:p="http://schemas.openxmlformats.org/presentationml/2006/main">
  <p:tag name="PA" val="v3.0.0"/>
</p:tagLst>
</file>

<file path=ppt/tags/tag45.xml><?xml version="1.0" encoding="utf-8"?>
<p:tagLst xmlns:p="http://schemas.openxmlformats.org/presentationml/2006/main">
  <p:tag name="PA" val="v3.0.0"/>
</p:tagLst>
</file>

<file path=ppt/tags/tag46.xml><?xml version="1.0" encoding="utf-8"?>
<p:tagLst xmlns:p="http://schemas.openxmlformats.org/presentationml/2006/main">
  <p:tag name="PA" val="v3.0.0"/>
</p:tagLst>
</file>

<file path=ppt/tags/tag47.xml><?xml version="1.0" encoding="utf-8"?>
<p:tagLst xmlns:p="http://schemas.openxmlformats.org/presentationml/2006/main">
  <p:tag name="PA" val="v3.0.0"/>
</p:tagLst>
</file>

<file path=ppt/tags/tag48.xml><?xml version="1.0" encoding="utf-8"?>
<p:tagLst xmlns:p="http://schemas.openxmlformats.org/presentationml/2006/main">
  <p:tag name="PA" val="v3.0.0"/>
</p:tagLst>
</file>

<file path=ppt/tags/tag49.xml><?xml version="1.0" encoding="utf-8"?>
<p:tagLst xmlns:p="http://schemas.openxmlformats.org/presentationml/2006/main">
  <p:tag name="PA" val="v3.0.0"/>
</p:tagLst>
</file>

<file path=ppt/tags/tag5.xml><?xml version="1.0" encoding="utf-8"?>
<p:tagLst xmlns:p="http://schemas.openxmlformats.org/presentationml/2006/main">
  <p:tag name="PA" val="v3.0.0"/>
</p:tagLst>
</file>

<file path=ppt/tags/tag50.xml><?xml version="1.0" encoding="utf-8"?>
<p:tagLst xmlns:p="http://schemas.openxmlformats.org/presentationml/2006/main">
  <p:tag name="PA" val="v3.0.0"/>
</p:tagLst>
</file>

<file path=ppt/tags/tag51.xml><?xml version="1.0" encoding="utf-8"?>
<p:tagLst xmlns:p="http://schemas.openxmlformats.org/presentationml/2006/main">
  <p:tag name="PA" val="v3.0.0"/>
</p:tagLst>
</file>

<file path=ppt/tags/tag52.xml><?xml version="1.0" encoding="utf-8"?>
<p:tagLst xmlns:p="http://schemas.openxmlformats.org/presentationml/2006/main">
  <p:tag name="PA" val="v3.0.0"/>
</p:tagLst>
</file>

<file path=ppt/tags/tag53.xml><?xml version="1.0" encoding="utf-8"?>
<p:tagLst xmlns:p="http://schemas.openxmlformats.org/presentationml/2006/main">
  <p:tag name="PA" val="v3.0.0"/>
</p:tagLst>
</file>

<file path=ppt/tags/tag54.xml><?xml version="1.0" encoding="utf-8"?>
<p:tagLst xmlns:p="http://schemas.openxmlformats.org/presentationml/2006/main">
  <p:tag name="PA" val="v3.0.0"/>
</p:tagLst>
</file>

<file path=ppt/tags/tag55.xml><?xml version="1.0" encoding="utf-8"?>
<p:tagLst xmlns:p="http://schemas.openxmlformats.org/presentationml/2006/main">
  <p:tag name="PA" val="v3.0.0"/>
</p:tagLst>
</file>

<file path=ppt/tags/tag56.xml><?xml version="1.0" encoding="utf-8"?>
<p:tagLst xmlns:p="http://schemas.openxmlformats.org/presentationml/2006/main">
  <p:tag name="PA" val="v3.0.0"/>
</p:tagLst>
</file>

<file path=ppt/tags/tag57.xml><?xml version="1.0" encoding="utf-8"?>
<p:tagLst xmlns:p="http://schemas.openxmlformats.org/presentationml/2006/main">
  <p:tag name="PA" val="v3.0.0"/>
</p:tagLst>
</file>

<file path=ppt/tags/tag58.xml><?xml version="1.0" encoding="utf-8"?>
<p:tagLst xmlns:p="http://schemas.openxmlformats.org/presentationml/2006/main">
  <p:tag name="PA" val="v3.0.0"/>
</p:tagLst>
</file>

<file path=ppt/tags/tag59.xml><?xml version="1.0" encoding="utf-8"?>
<p:tagLst xmlns:p="http://schemas.openxmlformats.org/presentationml/2006/main">
  <p:tag name="PA" val="v3.0.0"/>
</p:tagLst>
</file>

<file path=ppt/tags/tag6.xml><?xml version="1.0" encoding="utf-8"?>
<p:tagLst xmlns:p="http://schemas.openxmlformats.org/presentationml/2006/main">
  <p:tag name="PA" val="v3.0.0"/>
</p:tagLst>
</file>

<file path=ppt/tags/tag60.xml><?xml version="1.0" encoding="utf-8"?>
<p:tagLst xmlns:p="http://schemas.openxmlformats.org/presentationml/2006/main">
  <p:tag name="PA" val="v3.0.0"/>
</p:tagLst>
</file>

<file path=ppt/tags/tag61.xml><?xml version="1.0" encoding="utf-8"?>
<p:tagLst xmlns:p="http://schemas.openxmlformats.org/presentationml/2006/main">
  <p:tag name="PA" val="v3.0.0"/>
</p:tagLst>
</file>

<file path=ppt/tags/tag62.xml><?xml version="1.0" encoding="utf-8"?>
<p:tagLst xmlns:p="http://schemas.openxmlformats.org/presentationml/2006/main">
  <p:tag name="PA" val="v3.0.0"/>
</p:tagLst>
</file>

<file path=ppt/tags/tag63.xml><?xml version="1.0" encoding="utf-8"?>
<p:tagLst xmlns:p="http://schemas.openxmlformats.org/presentationml/2006/main">
  <p:tag name="PA" val="v3.0.0"/>
</p:tagLst>
</file>

<file path=ppt/tags/tag64.xml><?xml version="1.0" encoding="utf-8"?>
<p:tagLst xmlns:p="http://schemas.openxmlformats.org/presentationml/2006/main">
  <p:tag name="PA" val="v3.0.0"/>
</p:tagLst>
</file>

<file path=ppt/tags/tag65.xml><?xml version="1.0" encoding="utf-8"?>
<p:tagLst xmlns:p="http://schemas.openxmlformats.org/presentationml/2006/main">
  <p:tag name="PA" val="v3.0.0"/>
</p:tagLst>
</file>

<file path=ppt/tags/tag66.xml><?xml version="1.0" encoding="utf-8"?>
<p:tagLst xmlns:p="http://schemas.openxmlformats.org/presentationml/2006/main">
  <p:tag name="PA" val="v3.0.0"/>
</p:tagLst>
</file>

<file path=ppt/tags/tag67.xml><?xml version="1.0" encoding="utf-8"?>
<p:tagLst xmlns:p="http://schemas.openxmlformats.org/presentationml/2006/main">
  <p:tag name="PA" val="v3.0.0"/>
</p:tagLst>
</file>

<file path=ppt/tags/tag68.xml><?xml version="1.0" encoding="utf-8"?>
<p:tagLst xmlns:p="http://schemas.openxmlformats.org/presentationml/2006/main">
  <p:tag name="PA" val="v3.0.0"/>
</p:tagLst>
</file>

<file path=ppt/tags/tag69.xml><?xml version="1.0" encoding="utf-8"?>
<p:tagLst xmlns:p="http://schemas.openxmlformats.org/presentationml/2006/main">
  <p:tag name="PA" val="v3.0.0"/>
</p:tagLst>
</file>

<file path=ppt/tags/tag7.xml><?xml version="1.0" encoding="utf-8"?>
<p:tagLst xmlns:p="http://schemas.openxmlformats.org/presentationml/2006/main">
  <p:tag name="PA" val="v3.0.0"/>
</p:tagLst>
</file>

<file path=ppt/tags/tag70.xml><?xml version="1.0" encoding="utf-8"?>
<p:tagLst xmlns:p="http://schemas.openxmlformats.org/presentationml/2006/main">
  <p:tag name="PA" val="v3.0.0"/>
</p:tagLst>
</file>

<file path=ppt/tags/tag71.xml><?xml version="1.0" encoding="utf-8"?>
<p:tagLst xmlns:p="http://schemas.openxmlformats.org/presentationml/2006/main">
  <p:tag name="PA" val="v3.0.0"/>
</p:tagLst>
</file>

<file path=ppt/tags/tag72.xml><?xml version="1.0" encoding="utf-8"?>
<p:tagLst xmlns:p="http://schemas.openxmlformats.org/presentationml/2006/main">
  <p:tag name="PA" val="v3.0.0"/>
</p:tagLst>
</file>

<file path=ppt/tags/tag73.xml><?xml version="1.0" encoding="utf-8"?>
<p:tagLst xmlns:p="http://schemas.openxmlformats.org/presentationml/2006/main">
  <p:tag name="PA" val="v3.0.0"/>
</p:tagLst>
</file>

<file path=ppt/tags/tag74.xml><?xml version="1.0" encoding="utf-8"?>
<p:tagLst xmlns:p="http://schemas.openxmlformats.org/presentationml/2006/main">
  <p:tag name="PA" val="v3.0.0"/>
</p:tagLst>
</file>

<file path=ppt/tags/tag75.xml><?xml version="1.0" encoding="utf-8"?>
<p:tagLst xmlns:p="http://schemas.openxmlformats.org/presentationml/2006/main">
  <p:tag name="PA" val="v3.0.0"/>
</p:tagLst>
</file>

<file path=ppt/tags/tag76.xml><?xml version="1.0" encoding="utf-8"?>
<p:tagLst xmlns:p="http://schemas.openxmlformats.org/presentationml/2006/main">
  <p:tag name="PA" val="v3.0.0"/>
</p:tagLst>
</file>

<file path=ppt/tags/tag77.xml><?xml version="1.0" encoding="utf-8"?>
<p:tagLst xmlns:p="http://schemas.openxmlformats.org/presentationml/2006/main">
  <p:tag name="PA" val="v3.0.0"/>
</p:tagLst>
</file>

<file path=ppt/tags/tag78.xml><?xml version="1.0" encoding="utf-8"?>
<p:tagLst xmlns:p="http://schemas.openxmlformats.org/presentationml/2006/main">
  <p:tag name="PA" val="v3.0.0"/>
</p:tagLst>
</file>

<file path=ppt/tags/tag79.xml><?xml version="1.0" encoding="utf-8"?>
<p:tagLst xmlns:p="http://schemas.openxmlformats.org/presentationml/2006/main">
  <p:tag name="PA" val="v3.0.0"/>
</p:tagLst>
</file>

<file path=ppt/tags/tag8.xml><?xml version="1.0" encoding="utf-8"?>
<p:tagLst xmlns:p="http://schemas.openxmlformats.org/presentationml/2006/main">
  <p:tag name="PA" val="v3.0.0"/>
</p:tagLst>
</file>

<file path=ppt/tags/tag80.xml><?xml version="1.0" encoding="utf-8"?>
<p:tagLst xmlns:p="http://schemas.openxmlformats.org/presentationml/2006/main">
  <p:tag name="PA" val="v3.0.0"/>
</p:tagLst>
</file>

<file path=ppt/tags/tag81.xml><?xml version="1.0" encoding="utf-8"?>
<p:tagLst xmlns:p="http://schemas.openxmlformats.org/presentationml/2006/main">
  <p:tag name="PA" val="v3.0.0"/>
</p:tagLst>
</file>

<file path=ppt/tags/tag82.xml><?xml version="1.0" encoding="utf-8"?>
<p:tagLst xmlns:p="http://schemas.openxmlformats.org/presentationml/2006/main">
  <p:tag name="PA" val="v3.0.0"/>
</p:tagLst>
</file>

<file path=ppt/tags/tag83.xml><?xml version="1.0" encoding="utf-8"?>
<p:tagLst xmlns:p="http://schemas.openxmlformats.org/presentationml/2006/main">
  <p:tag name="PA" val="v3.0.0"/>
</p:tagLst>
</file>

<file path=ppt/tags/tag84.xml><?xml version="1.0" encoding="utf-8"?>
<p:tagLst xmlns:p="http://schemas.openxmlformats.org/presentationml/2006/main">
  <p:tag name="PA" val="v3.0.0"/>
</p:tagLst>
</file>

<file path=ppt/tags/tag85.xml><?xml version="1.0" encoding="utf-8"?>
<p:tagLst xmlns:p="http://schemas.openxmlformats.org/presentationml/2006/main">
  <p:tag name="PA" val="v3.0.0"/>
</p:tagLst>
</file>

<file path=ppt/tags/tag86.xml><?xml version="1.0" encoding="utf-8"?>
<p:tagLst xmlns:p="http://schemas.openxmlformats.org/presentationml/2006/main">
  <p:tag name="PA" val="v3.0.0"/>
</p:tagLst>
</file>

<file path=ppt/tags/tag87.xml><?xml version="1.0" encoding="utf-8"?>
<p:tagLst xmlns:p="http://schemas.openxmlformats.org/presentationml/2006/main">
  <p:tag name="PA" val="v3.0.0"/>
</p:tagLst>
</file>

<file path=ppt/tags/tag88.xml><?xml version="1.0" encoding="utf-8"?>
<p:tagLst xmlns:p="http://schemas.openxmlformats.org/presentationml/2006/main">
  <p:tag name="PA" val="v3.0.0"/>
</p:tagLst>
</file>

<file path=ppt/tags/tag89.xml><?xml version="1.0" encoding="utf-8"?>
<p:tagLst xmlns:p="http://schemas.openxmlformats.org/presentationml/2006/main">
  <p:tag name="PA" val="v3.0.0"/>
</p:tagLst>
</file>

<file path=ppt/tags/tag9.xml><?xml version="1.0" encoding="utf-8"?>
<p:tagLst xmlns:p="http://schemas.openxmlformats.org/presentationml/2006/main">
  <p:tag name="PA" val="v3.0.0"/>
</p:tagLst>
</file>

<file path=ppt/tags/tag90.xml><?xml version="1.0" encoding="utf-8"?>
<p:tagLst xmlns:p="http://schemas.openxmlformats.org/presentationml/2006/main">
  <p:tag name="PA" val="v3.0.0"/>
</p:tagLst>
</file>

<file path=ppt/tags/tag91.xml><?xml version="1.0" encoding="utf-8"?>
<p:tagLst xmlns:p="http://schemas.openxmlformats.org/presentationml/2006/main">
  <p:tag name="PA" val="v3.0.0"/>
</p:tagLst>
</file>

<file path=ppt/tags/tag92.xml><?xml version="1.0" encoding="utf-8"?>
<p:tagLst xmlns:p="http://schemas.openxmlformats.org/presentationml/2006/main">
  <p:tag name="PA" val="v3.0.0"/>
</p:tagLst>
</file>

<file path=ppt/tags/tag93.xml><?xml version="1.0" encoding="utf-8"?>
<p:tagLst xmlns:p="http://schemas.openxmlformats.org/presentationml/2006/main">
  <p:tag name="PA" val="v3.0.0"/>
</p:tagLst>
</file>

<file path=ppt/tags/tag94.xml><?xml version="1.0" encoding="utf-8"?>
<p:tagLst xmlns:p="http://schemas.openxmlformats.org/presentationml/2006/main">
  <p:tag name="PA" val="v3.0.0"/>
</p:tagLst>
</file>

<file path=ppt/tags/tag95.xml><?xml version="1.0" encoding="utf-8"?>
<p:tagLst xmlns:p="http://schemas.openxmlformats.org/presentationml/2006/main">
  <p:tag name="PA" val="v3.0.0"/>
</p:tagLst>
</file>

<file path=ppt/tags/tag96.xml><?xml version="1.0" encoding="utf-8"?>
<p:tagLst xmlns:p="http://schemas.openxmlformats.org/presentationml/2006/main">
  <p:tag name="PA" val="v3.0.0"/>
</p:tagLst>
</file>

<file path=ppt/tags/tag97.xml><?xml version="1.0" encoding="utf-8"?>
<p:tagLst xmlns:p="http://schemas.openxmlformats.org/presentationml/2006/main">
  <p:tag name="PA" val="v3.0.0"/>
</p:tagLst>
</file>

<file path=ppt/tags/tag98.xml><?xml version="1.0" encoding="utf-8"?>
<p:tagLst xmlns:p="http://schemas.openxmlformats.org/presentationml/2006/main">
  <p:tag name="PA" val="v3.0.0"/>
</p:tagLst>
</file>

<file path=ppt/tags/tag99.xml><?xml version="1.0" encoding="utf-8"?>
<p:tagLst xmlns:p="http://schemas.openxmlformats.org/presentationml/2006/main">
  <p:tag name="PA" val="v3.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noFill/>
        </a:ln>
      </a:spPr>
      <a:bodyPr wrap="none" rtlCol="0" anchor="t">
        <a:spAutoFit/>
      </a:bodyPr>
      <a:lstStyle>
        <a:defPPr algn="ctr">
          <a:defRPr lang="en-US" altLang="zh-CN" sz="40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defRPr>
        </a:defPPr>
      </a:lst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2232</Words>
  <Application>WPS 演示</Application>
  <PresentationFormat>宽屏</PresentationFormat>
  <Paragraphs>285</Paragraphs>
  <Slides>20</Slides>
  <Notes>0</Notes>
  <HiddenSlides>0</HiddenSlides>
  <MMClips>1</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20</vt:i4>
      </vt:variant>
    </vt:vector>
  </HeadingPairs>
  <TitlesOfParts>
    <vt:vector size="36" baseType="lpstr">
      <vt:lpstr>Arial</vt:lpstr>
      <vt:lpstr>宋体</vt:lpstr>
      <vt:lpstr>Wingdings</vt:lpstr>
      <vt:lpstr>思源黑体 CN Light</vt:lpstr>
      <vt:lpstr>方正兰亭纤黑_GBK</vt:lpstr>
      <vt:lpstr>等线</vt:lpstr>
      <vt:lpstr>WenQuanYi Micro Hei</vt:lpstr>
      <vt:lpstr>微软雅黑</vt:lpstr>
      <vt:lpstr>宋体</vt:lpstr>
      <vt:lpstr>Arial Unicode MS</vt:lpstr>
      <vt:lpstr>等线 Light</vt:lpstr>
      <vt:lpstr>DejaVu Sans</vt:lpstr>
      <vt:lpstr>Calibri</vt:lpstr>
      <vt:lpstr>Noto Sans CJK JP</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zhangzhe</cp:lastModifiedBy>
  <cp:revision>142</cp:revision>
  <dcterms:created xsi:type="dcterms:W3CDTF">2019-01-11T20:26:27Z</dcterms:created>
  <dcterms:modified xsi:type="dcterms:W3CDTF">2019-01-11T20:26:27Z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ame">
    <vt:lpwstr>马志强-合肥2.pptx</vt:lpwstr>
  </property>
  <property fmtid="{D5CDD505-2E9C-101B-9397-08002B2CF9AE}" pid="3" name="fileid">
    <vt:lpwstr>1051719</vt:lpwstr>
  </property>
  <property fmtid="{D5CDD505-2E9C-101B-9397-08002B2CF9AE}" pid="4" name="search_tags">
    <vt:lpwstr/>
  </property>
  <property fmtid="{D5CDD505-2E9C-101B-9397-08002B2CF9AE}" pid="5" name="KSOProductBuildVer">
    <vt:lpwstr>2052-10.1.0.6757</vt:lpwstr>
  </property>
</Properties>
</file>

<file path=docProps/thumbnail.jpeg>
</file>